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1" r:id="rId3"/>
    <p:sldId id="320" r:id="rId4"/>
    <p:sldId id="264" r:id="rId5"/>
    <p:sldId id="262" r:id="rId6"/>
    <p:sldId id="314" r:id="rId7"/>
    <p:sldId id="309" r:id="rId8"/>
    <p:sldId id="315" r:id="rId9"/>
    <p:sldId id="266" r:id="rId10"/>
    <p:sldId id="267" r:id="rId11"/>
    <p:sldId id="316" r:id="rId12"/>
    <p:sldId id="299" r:id="rId13"/>
    <p:sldId id="312" r:id="rId14"/>
    <p:sldId id="308" r:id="rId15"/>
    <p:sldId id="300" r:id="rId16"/>
    <p:sldId id="279" r:id="rId17"/>
    <p:sldId id="277" r:id="rId18"/>
    <p:sldId id="310" r:id="rId19"/>
    <p:sldId id="26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Ye, Runfa" initials="Ye Runf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  <a:srgbClr val="990099"/>
    <a:srgbClr val="FF3399"/>
    <a:srgbClr val="CC6600"/>
    <a:srgbClr val="FFCC66"/>
    <a:srgbClr val="FFCC99"/>
    <a:srgbClr val="3366FF"/>
    <a:srgbClr val="6699FF"/>
    <a:srgbClr val="33CC33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38" autoAdjust="0"/>
    <p:restoredTop sz="93680" autoAdjust="0"/>
  </p:normalViewPr>
  <p:slideViewPr>
    <p:cSldViewPr>
      <p:cViewPr varScale="1">
        <p:scale>
          <a:sx n="116" d="100"/>
          <a:sy n="116" d="100"/>
        </p:scale>
        <p:origin x="155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4" d="100"/>
          <a:sy n="94" d="100"/>
        </p:scale>
        <p:origin x="3568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2B87D6A7-F35C-ED41-8F31-48632437F50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DC100DF-C553-FF44-9D1A-39CDE24F777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7783CD-7A43-F448-82C9-CF8D9639EB40}" type="datetimeFigureOut">
              <a:rPr kumimoji="1" lang="zh-CN" altLang="en-US" smtClean="0"/>
              <a:t>2020/3/30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38340B1-9CED-3F4D-AA98-A5698595E0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7328A22-B889-C740-9892-6D5542B5CE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3D16CE-1D6B-5146-9974-434EC2D4F60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64923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EAA40F-EC16-4B91-ACD5-B252A4FD4527}" type="datetimeFigureOut">
              <a:rPr lang="zh-CN" altLang="en-US" smtClean="0"/>
              <a:t>2020/3/30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DA48BA-24CD-4632-BEA9-79E8A3E33A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3438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48BA-24CD-4632-BEA9-79E8A3E33A26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6387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48BA-24CD-4632-BEA9-79E8A3E33A26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91652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zh-CN"/>
              <a:t> </a:t>
            </a:r>
            <a:endParaRPr lang="zh-CN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aseline="-250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baseline="-250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baseline="-250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baseline="-250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baseline="-250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-250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-250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-250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-250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BAAF1B7C-D741-4279-AF07-B131AF7CAFA2}" type="slidenum">
              <a:rPr lang="zh-CN" altLang="en-US" baseline="0" smtClean="0"/>
              <a:pPr eaLnBrk="1" hangingPunct="1"/>
              <a:t>13</a:t>
            </a:fld>
            <a:endParaRPr lang="zh-CN" altLang="en-US" baseline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7675C20E-BDAF-418A-9668-AF106DF18C4A}" type="slidenum">
              <a:rPr lang="zh-CN" altLang="en-US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3913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5C20E-BDAF-418A-9668-AF106DF18C4A}" type="slidenum">
              <a:rPr lang="zh-CN" altLang="en-US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8622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5C20E-BDAF-418A-9668-AF106DF18C4A}" type="slidenum">
              <a:rPr lang="zh-CN" altLang="en-US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6019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549275"/>
            <a:ext cx="4894263" cy="65881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B9EB309-1507-489F-91A6-7B41878F4C47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478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5C20E-BDAF-418A-9668-AF106DF18C4A}" type="slidenum">
              <a:rPr lang="zh-CN" altLang="en-US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6945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altLang="zh-CN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7675C20E-BDAF-418A-9668-AF106DF18C4A}" type="slidenum">
              <a:rPr lang="zh-CN" altLang="en-US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207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5C20E-BDAF-418A-9668-AF106DF18C4A}" type="slidenum">
              <a:rPr lang="zh-CN" altLang="en-US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203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5C20E-BDAF-418A-9668-AF106DF18C4A}" type="slidenum">
              <a:rPr lang="zh-CN" altLang="en-US" smtClean="0"/>
              <a:pPr/>
              <a:t>‹#›</a:t>
            </a:fld>
            <a:endParaRPr lang="en-US" altLang="zh-CN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42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5C20E-BDAF-418A-9668-AF106DF18C4A}" type="slidenum">
              <a:rPr lang="zh-CN" altLang="en-US" smtClean="0"/>
              <a:pPr/>
              <a:t>‹#›</a:t>
            </a:fld>
            <a:endParaRPr lang="en-US" altLang="zh-C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91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5C20E-BDAF-418A-9668-AF106DF18C4A}" type="slidenum">
              <a:rPr lang="zh-CN" altLang="en-US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7770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5C20E-BDAF-418A-9668-AF106DF18C4A}" type="slidenum">
              <a:rPr lang="zh-CN" altLang="en-US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8387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5C20E-BDAF-418A-9668-AF106DF18C4A}" type="slidenum">
              <a:rPr lang="zh-CN" altLang="en-US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4823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7675C20E-BDAF-418A-9668-AF106DF18C4A}" type="slidenum">
              <a:rPr lang="zh-CN" altLang="en-US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8109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827584" y="1427292"/>
            <a:ext cx="7552382" cy="1476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3200" b="1" dirty="0"/>
              <a:t>XXX</a:t>
            </a:r>
            <a:r>
              <a:rPr lang="zh-CN" altLang="en-US" sz="3200" b="1" dirty="0"/>
              <a:t>管理系统</a:t>
            </a:r>
            <a:endParaRPr lang="en-US" altLang="zh-CN" sz="3200" b="1" dirty="0"/>
          </a:p>
          <a:p>
            <a:pPr algn="ctr">
              <a:lnSpc>
                <a:spcPct val="150000"/>
              </a:lnSpc>
            </a:pPr>
            <a:r>
              <a:rPr lang="zh-CN" altLang="en-US" sz="3200" b="1" dirty="0"/>
              <a:t>项目启动会</a:t>
            </a:r>
            <a:endParaRPr lang="en-US" altLang="zh-CN" sz="3200" b="1" dirty="0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971550" y="3399383"/>
            <a:ext cx="74888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US" altLang="zh-CN" dirty="0"/>
              <a:t>2020</a:t>
            </a:r>
            <a:r>
              <a:rPr lang="zh-CN" altLang="en-US" dirty="0"/>
              <a:t>年</a:t>
            </a:r>
            <a:r>
              <a:rPr lang="en-US" altLang="zh-CN" dirty="0"/>
              <a:t>01</a:t>
            </a:r>
            <a:r>
              <a:rPr lang="zh-CN" altLang="en-US" dirty="0"/>
              <a:t>月</a:t>
            </a:r>
            <a:r>
              <a:rPr lang="en-US" altLang="zh-CN" dirty="0"/>
              <a:t>01</a:t>
            </a:r>
            <a:r>
              <a:rPr lang="zh-CN" altLang="en-US" dirty="0"/>
              <a:t>日</a:t>
            </a:r>
            <a:endParaRPr lang="en-US" altLang="zh-C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zh-CN" altLang="en-US" b="1" dirty="0"/>
              <a:t>职责分工</a:t>
            </a:r>
            <a:endParaRPr lang="en-US" altLang="zh-CN" b="1" dirty="0"/>
          </a:p>
        </p:txBody>
      </p:sp>
      <p:graphicFrame>
        <p:nvGraphicFramePr>
          <p:cNvPr id="25719" name="Group 11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920585623"/>
              </p:ext>
            </p:extLst>
          </p:nvPr>
        </p:nvGraphicFramePr>
        <p:xfrm>
          <a:off x="468313" y="1916832"/>
          <a:ext cx="8207375" cy="3351040"/>
        </p:xfrm>
        <a:graphic>
          <a:graphicData uri="http://schemas.openxmlformats.org/drawingml/2006/table">
            <a:tbl>
              <a:tblPr/>
              <a:tblGrid>
                <a:gridCol w="1570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373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4480">
                <a:tc>
                  <a:txBody>
                    <a:bodyPr/>
                    <a:lstStyle/>
                    <a:p>
                      <a:pPr marL="166688" marR="0" lvl="0" indent="-1666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人员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职责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329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项目经理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指导整个团队行动，制定项目计划、预算和实施方案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审核项目变更，监督项目进度，评估项目成员的业绩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zh-CN" alt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协调</a:t>
                      </a: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项目</a:t>
                      </a:r>
                      <a:r>
                        <a:rPr kumimoji="0" lang="zh-CN" alt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的资源，保证项目</a:t>
                      </a: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成员的工作时间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141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项目执行协调负责人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组织协调项目组的日常工作，定期通报项目状况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zh-CN" alt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负责协调</a:t>
                      </a: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技术资源协调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负责协调双方沟通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12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开发组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zh-CN" alt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参与及整理用户调研工作</a:t>
                      </a:r>
                      <a:endParaRPr kumimoji="0" lang="en-US" altLang="zh-CN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  <a:defRPr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制定系统技术方案并评估系统技术方案可行性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系统模块设计、开发工作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项目开发过程文档撰写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zh-CN" altLang="en-US" b="1" dirty="0"/>
              <a:t>职能分工</a:t>
            </a:r>
            <a:endParaRPr lang="en-US" altLang="zh-CN" b="1" dirty="0"/>
          </a:p>
        </p:txBody>
      </p:sp>
      <p:graphicFrame>
        <p:nvGraphicFramePr>
          <p:cNvPr id="25719" name="Group 11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605796949"/>
              </p:ext>
            </p:extLst>
          </p:nvPr>
        </p:nvGraphicFramePr>
        <p:xfrm>
          <a:off x="468313" y="1916832"/>
          <a:ext cx="8136135" cy="3493759"/>
        </p:xfrm>
        <a:graphic>
          <a:graphicData uri="http://schemas.openxmlformats.org/drawingml/2006/table">
            <a:tbl>
              <a:tblPr/>
              <a:tblGrid>
                <a:gridCol w="1556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797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5100">
                <a:tc>
                  <a:txBody>
                    <a:bodyPr/>
                    <a:lstStyle/>
                    <a:p>
                      <a:pPr marL="166688" marR="0" lvl="0" indent="-1666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人员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职责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070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数据组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负责管道专业数据处理入库，建立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APDM</a:t>
                      </a: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专业空间数据库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负责管道周边地理要素数据处理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负责管道专题图制图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39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质量组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负责系统功能、系统可用性、易操作性等各方面质量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按时完成系统各模块的测试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按照项目规范，完成测试文档、测试报告等文档编写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39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业务组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分析业务需求，编写需求说明书</a:t>
                      </a:r>
                      <a:endParaRPr kumimoji="0" lang="en-US" altLang="zh-CN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测试系统的业务功能，确保业务功能符合预期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  <a:defRPr/>
                      </a:pPr>
                      <a:r>
                        <a:rPr kumimoji="0" lang="zh-CN" alt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收集、整理和反馈项目过程中的问题及争议</a:t>
                      </a:r>
                      <a:endParaRPr kumimoji="0" lang="en-US" altLang="zh-CN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9328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b="1" dirty="0"/>
              <a:t>会议议程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484313"/>
            <a:ext cx="8280400" cy="460851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zh-CN" altLang="en-US" sz="2200" b="1" dirty="0">
                <a:ea typeface="宋体" pitchFamily="2" charset="-122"/>
              </a:rPr>
              <a:t>项目背景、目标、范围</a:t>
            </a:r>
            <a:endParaRPr lang="en-US" altLang="zh-CN" sz="2200" b="1" dirty="0">
              <a:ea typeface="宋体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2200" b="1" dirty="0">
                <a:ea typeface="宋体" pitchFamily="2" charset="-122"/>
              </a:rPr>
              <a:t>项目</a:t>
            </a:r>
            <a:r>
              <a:rPr lang="zh-CN" altLang="en-US" sz="2200" b="1" dirty="0">
                <a:ea typeface="宋体" pitchFamily="2" charset="-122"/>
              </a:rPr>
              <a:t>总体</a:t>
            </a:r>
            <a:r>
              <a:rPr lang="zh-CN" altLang="zh-CN" sz="2200" b="1" dirty="0">
                <a:ea typeface="宋体" pitchFamily="2" charset="-122"/>
              </a:rPr>
              <a:t>计划</a:t>
            </a:r>
            <a:endParaRPr lang="zh-CN" altLang="en-US" sz="2200" b="1" dirty="0">
              <a:ea typeface="宋体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2200" b="1" dirty="0">
                <a:ea typeface="宋体" pitchFamily="2" charset="-122"/>
              </a:rPr>
              <a:t>组织架构</a:t>
            </a:r>
            <a:r>
              <a:rPr lang="zh-CN" altLang="en-US" sz="2200" b="1" dirty="0">
                <a:ea typeface="宋体" pitchFamily="2" charset="-122"/>
              </a:rPr>
              <a:t>、角色和职责 </a:t>
            </a:r>
          </a:p>
          <a:p>
            <a:pPr>
              <a:spcBef>
                <a:spcPct val="50000"/>
              </a:spcBef>
            </a:pPr>
            <a:r>
              <a:rPr lang="zh-CN" altLang="en-US" sz="2200" b="1" dirty="0">
                <a:ea typeface="宋体" pitchFamily="2" charset="-122"/>
              </a:rPr>
              <a:t>项目风险分析、</a:t>
            </a:r>
            <a:r>
              <a:rPr lang="zh-CN" altLang="zh-CN" sz="2200" b="1" dirty="0">
                <a:ea typeface="宋体" pitchFamily="2" charset="-122"/>
              </a:rPr>
              <a:t>关键点</a:t>
            </a:r>
          </a:p>
          <a:p>
            <a:pPr>
              <a:spcBef>
                <a:spcPct val="50000"/>
              </a:spcBef>
            </a:pPr>
            <a:r>
              <a:rPr lang="zh-CN" altLang="zh-CN" sz="2200" b="1" dirty="0">
                <a:ea typeface="宋体" pitchFamily="2" charset="-122"/>
              </a:rPr>
              <a:t>项目管理规范</a:t>
            </a:r>
          </a:p>
          <a:p>
            <a:pPr lvl="1"/>
            <a:endParaRPr lang="zh-CN" altLang="en-US" sz="2200" b="1" dirty="0"/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392262" y="2997200"/>
            <a:ext cx="5761037" cy="431800"/>
          </a:xfrm>
          <a:prstGeom prst="rect">
            <a:avLst/>
          </a:prstGeom>
          <a:solidFill>
            <a:srgbClr val="99CC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490413"/>
              </p:ext>
            </p:extLst>
          </p:nvPr>
        </p:nvGraphicFramePr>
        <p:xfrm>
          <a:off x="429195" y="1901339"/>
          <a:ext cx="8319269" cy="3687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5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08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028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2995">
                <a:tc>
                  <a:txBody>
                    <a:bodyPr/>
                    <a:lstStyle/>
                    <a:p>
                      <a:pPr marL="166688" marR="0" lvl="0" indent="-1666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风险</a:t>
                      </a:r>
                    </a:p>
                  </a:txBody>
                  <a:tcPr marL="91439" marR="91439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6688" marR="0" lvl="0" indent="-1666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影响</a:t>
                      </a:r>
                    </a:p>
                  </a:txBody>
                  <a:tcPr marL="91439" marR="91439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6688" marR="0" lvl="0" indent="-1666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应对措施</a:t>
                      </a:r>
                    </a:p>
                  </a:txBody>
                  <a:tcPr marL="91439" marR="91439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75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600" dirty="0"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dirty="0">
                          <a:latin typeface="宋体" pitchFamily="2" charset="-122"/>
                          <a:ea typeface="宋体" pitchFamily="2" charset="-122"/>
                        </a:rPr>
                        <a:t>管道专题图与纵断面图出图模块业务复杂</a:t>
                      </a:r>
                      <a:endParaRPr lang="en-US" altLang="zh-CN" sz="1600" dirty="0"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1439" marR="91439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altLang="zh-CN" sz="1600" dirty="0">
                        <a:solidFill>
                          <a:schemeClr val="tx2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dirty="0">
                          <a:solidFill>
                            <a:schemeClr val="tx2"/>
                          </a:solidFill>
                          <a:latin typeface="宋体" pitchFamily="2" charset="-122"/>
                          <a:ea typeface="宋体" pitchFamily="2" charset="-122"/>
                        </a:rPr>
                        <a:t>项目延期</a:t>
                      </a:r>
                    </a:p>
                  </a:txBody>
                  <a:tcPr marL="91439" marR="91439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zh-CN" altLang="en-US" sz="1600" dirty="0">
                          <a:solidFill>
                            <a:schemeClr val="tx2"/>
                          </a:solidFill>
                          <a:latin typeface="宋体" pitchFamily="2" charset="-122"/>
                          <a:ea typeface="宋体" pitchFamily="2" charset="-122"/>
                        </a:rPr>
                        <a:t>提前安排高级开发人员对技术难点攻关</a:t>
                      </a:r>
                      <a:endParaRPr lang="en-US" altLang="zh-CN" sz="1600" dirty="0">
                        <a:solidFill>
                          <a:schemeClr val="tx2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zh-CN" altLang="en-US" sz="1600" dirty="0">
                          <a:solidFill>
                            <a:schemeClr val="tx2"/>
                          </a:solidFill>
                          <a:latin typeface="宋体" pitchFamily="2" charset="-122"/>
                          <a:ea typeface="宋体" pitchFamily="2" charset="-122"/>
                        </a:rPr>
                        <a:t>协调</a:t>
                      </a:r>
                      <a:r>
                        <a:rPr lang="en-US" altLang="zh-CN" sz="1600" dirty="0">
                          <a:solidFill>
                            <a:schemeClr val="tx2"/>
                          </a:solidFill>
                          <a:latin typeface="宋体" pitchFamily="2" charset="-122"/>
                          <a:ea typeface="宋体" pitchFamily="2" charset="-122"/>
                        </a:rPr>
                        <a:t>GIS</a:t>
                      </a:r>
                      <a:r>
                        <a:rPr lang="zh-CN" altLang="en-US" sz="1600" dirty="0">
                          <a:solidFill>
                            <a:schemeClr val="tx2"/>
                          </a:solidFill>
                          <a:latin typeface="宋体" pitchFamily="2" charset="-122"/>
                          <a:ea typeface="宋体" pitchFamily="2" charset="-122"/>
                        </a:rPr>
                        <a:t>平台商工程师提供技术支持</a:t>
                      </a:r>
                      <a:endParaRPr lang="en-US" altLang="zh-CN" sz="1600" dirty="0">
                        <a:solidFill>
                          <a:schemeClr val="tx2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zh-CN" altLang="en-US" sz="1600" dirty="0">
                          <a:solidFill>
                            <a:schemeClr val="tx2"/>
                          </a:solidFill>
                          <a:latin typeface="宋体" pitchFamily="2" charset="-122"/>
                          <a:ea typeface="宋体" pitchFamily="2" charset="-122"/>
                        </a:rPr>
                        <a:t>研发过程中出现问题，即刻与相关方面沟通</a:t>
                      </a:r>
                      <a:endParaRPr lang="en-US" altLang="zh-CN" sz="1600" dirty="0">
                        <a:solidFill>
                          <a:schemeClr val="tx2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1439" marR="91439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7547">
                <a:tc>
                  <a:txBody>
                    <a:bodyPr/>
                    <a:lstStyle/>
                    <a:p>
                      <a:pPr algn="ctr"/>
                      <a:endParaRPr lang="en-US" altLang="zh-CN" sz="1600" dirty="0">
                        <a:solidFill>
                          <a:schemeClr val="tx2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algn="ctr"/>
                      <a:endParaRPr lang="en-US" altLang="zh-CN" sz="1600" dirty="0">
                        <a:solidFill>
                          <a:schemeClr val="tx2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algn="ctr"/>
                      <a:r>
                        <a:rPr lang="zh-CN" altLang="en-US" sz="1600" dirty="0">
                          <a:solidFill>
                            <a:schemeClr val="tx2"/>
                          </a:solidFill>
                          <a:latin typeface="宋体" pitchFamily="2" charset="-122"/>
                          <a:ea typeface="宋体" pitchFamily="2" charset="-122"/>
                        </a:rPr>
                        <a:t>项目组人员力量不足</a:t>
                      </a:r>
                    </a:p>
                  </a:txBody>
                  <a:tcPr marL="91439" marR="91439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600" dirty="0">
                        <a:solidFill>
                          <a:schemeClr val="tx2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600" dirty="0">
                        <a:solidFill>
                          <a:schemeClr val="tx2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dirty="0">
                          <a:solidFill>
                            <a:schemeClr val="tx2"/>
                          </a:solidFill>
                          <a:latin typeface="宋体" pitchFamily="2" charset="-122"/>
                          <a:ea typeface="宋体" pitchFamily="2" charset="-122"/>
                        </a:rPr>
                        <a:t>项目延期</a:t>
                      </a:r>
                    </a:p>
                    <a:p>
                      <a:pPr algn="l"/>
                      <a:endParaRPr lang="en-US" altLang="zh-CN" sz="1600" baseline="0" dirty="0">
                        <a:solidFill>
                          <a:schemeClr val="tx2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1439" marR="91439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zh-CN" altLang="en-US" sz="1600" dirty="0">
                          <a:solidFill>
                            <a:schemeClr val="tx2"/>
                          </a:solidFill>
                          <a:latin typeface="宋体" pitchFamily="2" charset="-122"/>
                          <a:ea typeface="宋体" pitchFamily="2" charset="-122"/>
                        </a:rPr>
                        <a:t>提前做好项目总体人力计划、进度计划</a:t>
                      </a:r>
                      <a:endParaRPr lang="en-US" altLang="zh-CN" sz="1600" dirty="0">
                        <a:solidFill>
                          <a:schemeClr val="tx2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zh-CN" altLang="en-US" sz="1600" dirty="0">
                          <a:solidFill>
                            <a:schemeClr val="tx2"/>
                          </a:solidFill>
                          <a:latin typeface="宋体" pitchFamily="2" charset="-122"/>
                          <a:ea typeface="宋体" pitchFamily="2" charset="-122"/>
                        </a:rPr>
                        <a:t>计划实施过程中不断评估剩余工作量与现有人力比，如出现人力预估不足，及时反馈沟通</a:t>
                      </a:r>
                    </a:p>
                  </a:txBody>
                  <a:tcPr marL="91439" marR="91439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0545">
                <a:tc>
                  <a:txBody>
                    <a:bodyPr/>
                    <a:lstStyle/>
                    <a:p>
                      <a:pPr algn="l"/>
                      <a:endParaRPr lang="en-US" altLang="zh-CN" sz="1600" dirty="0">
                        <a:solidFill>
                          <a:schemeClr val="tx2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algn="l"/>
                      <a:endParaRPr lang="en-US" altLang="zh-CN" sz="1600" dirty="0">
                        <a:solidFill>
                          <a:schemeClr val="tx2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algn="l"/>
                      <a:r>
                        <a:rPr lang="en-US" altLang="zh-CN" sz="1600" dirty="0">
                          <a:solidFill>
                            <a:schemeClr val="tx2"/>
                          </a:solidFill>
                          <a:latin typeface="宋体" pitchFamily="2" charset="-122"/>
                          <a:ea typeface="宋体" pitchFamily="2" charset="-122"/>
                        </a:rPr>
                        <a:t>   </a:t>
                      </a:r>
                      <a:r>
                        <a:rPr lang="zh-CN" altLang="en-US" sz="1600" dirty="0">
                          <a:solidFill>
                            <a:schemeClr val="tx2"/>
                          </a:solidFill>
                          <a:latin typeface="宋体" pitchFamily="2" charset="-122"/>
                          <a:ea typeface="宋体" pitchFamily="2" charset="-122"/>
                        </a:rPr>
                        <a:t>需求变更频繁</a:t>
                      </a:r>
                    </a:p>
                  </a:txBody>
                  <a:tcPr marL="91439" marR="91439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altLang="zh-CN" sz="1600" dirty="0">
                        <a:solidFill>
                          <a:schemeClr val="tx2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algn="l"/>
                      <a:endParaRPr lang="en-US" altLang="zh-CN" sz="1600" dirty="0">
                        <a:solidFill>
                          <a:schemeClr val="tx2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algn="l"/>
                      <a:r>
                        <a:rPr lang="zh-CN" altLang="en-US" sz="1600" dirty="0">
                          <a:solidFill>
                            <a:schemeClr val="tx2"/>
                          </a:solidFill>
                          <a:latin typeface="宋体" pitchFamily="2" charset="-122"/>
                          <a:ea typeface="宋体" pitchFamily="2" charset="-122"/>
                        </a:rPr>
                        <a:t>项目延期</a:t>
                      </a:r>
                    </a:p>
                  </a:txBody>
                  <a:tcPr marL="91439" marR="91439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altLang="zh-CN" sz="1600" dirty="0">
                        <a:solidFill>
                          <a:schemeClr val="tx2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zh-CN" altLang="en-US" sz="1600" dirty="0">
                          <a:solidFill>
                            <a:schemeClr val="tx2"/>
                          </a:solidFill>
                          <a:latin typeface="宋体" pitchFamily="2" charset="-122"/>
                          <a:ea typeface="宋体" pitchFamily="2" charset="-122"/>
                        </a:rPr>
                        <a:t>前期做好充分的需求调研。</a:t>
                      </a:r>
                      <a:endParaRPr lang="en-US" altLang="zh-CN" sz="1600" dirty="0">
                        <a:solidFill>
                          <a:schemeClr val="tx2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zh-CN" altLang="en-US" sz="1600" dirty="0">
                          <a:solidFill>
                            <a:schemeClr val="tx2"/>
                          </a:solidFill>
                          <a:latin typeface="宋体" pitchFamily="2" charset="-122"/>
                          <a:ea typeface="宋体" pitchFamily="2" charset="-122"/>
                        </a:rPr>
                        <a:t>需求报告需经关键人员签字确认</a:t>
                      </a:r>
                      <a:endParaRPr lang="en-US" altLang="zh-CN" sz="1600" dirty="0">
                        <a:solidFill>
                          <a:schemeClr val="tx2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1439" marR="91439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39552" y="548680"/>
            <a:ext cx="4894263" cy="65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  <a:ea typeface="汉仪中黑简" pitchFamily="49" charset="-122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  <a:ea typeface="汉仪中黑简" pitchFamily="49" charset="-122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  <a:ea typeface="汉仪中黑简" pitchFamily="49" charset="-122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  <a:ea typeface="汉仪中黑简" pitchFamily="49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  <a:ea typeface="汉仪中黑简" pitchFamily="49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  <a:ea typeface="汉仪中黑简" pitchFamily="49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  <a:ea typeface="汉仪中黑简" pitchFamily="49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itchFamily="18" charset="0"/>
                <a:ea typeface="汉仪中黑简" pitchFamily="49" charset="-122"/>
              </a:defRPr>
            </a:lvl9pPr>
          </a:lstStyle>
          <a:p>
            <a:pPr algn="l"/>
            <a:r>
              <a:rPr lang="zh-CN" altLang="en-US" b="1" kern="0" dirty="0"/>
              <a:t>项目风险分析</a:t>
            </a:r>
          </a:p>
        </p:txBody>
      </p:sp>
    </p:spTree>
    <p:extLst>
      <p:ext uri="{BB962C8B-B14F-4D97-AF65-F5344CB8AC3E}">
        <p14:creationId xmlns:p14="http://schemas.microsoft.com/office/powerpoint/2010/main" val="24148261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zh-CN" altLang="en-US" b="1" dirty="0"/>
              <a:t>项目实施关键点 </a:t>
            </a:r>
          </a:p>
        </p:txBody>
      </p:sp>
      <p:graphicFrame>
        <p:nvGraphicFramePr>
          <p:cNvPr id="21" name="Group 1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4868473"/>
              </p:ext>
            </p:extLst>
          </p:nvPr>
        </p:nvGraphicFramePr>
        <p:xfrm>
          <a:off x="395536" y="1772816"/>
          <a:ext cx="8207375" cy="4106579"/>
        </p:xfrm>
        <a:graphic>
          <a:graphicData uri="http://schemas.openxmlformats.org/drawingml/2006/table">
            <a:tbl>
              <a:tblPr/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6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100">
                <a:tc>
                  <a:txBody>
                    <a:bodyPr/>
                    <a:lstStyle/>
                    <a:p>
                      <a:pPr marL="166688" marR="0" lvl="0" indent="-1666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节点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时间点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任务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46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需求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2020-08-15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需求调研确认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架构设计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  <a:defRPr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  <a:defRPr/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2020-08-15</a:t>
                      </a:r>
                      <a:endParaRPr kumimoji="0" lang="zh-CN" alt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系统设计确认</a:t>
                      </a:r>
                      <a:endParaRPr kumimoji="0" lang="zh-CN" alt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941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开发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2020-11-30</a:t>
                      </a:r>
                      <a:endParaRPr kumimoji="0" lang="zh-CN" alt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提交开发测试版本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测试组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2020-12-20</a:t>
                      </a:r>
                      <a:endParaRPr kumimoji="0" lang="zh-CN" alt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发布用户测试版本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用户培训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2020-12-25</a:t>
                      </a:r>
                      <a:endParaRPr kumimoji="0" lang="zh-CN" alt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用户培训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系统上线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2020-12-30</a:t>
                      </a:r>
                      <a:endParaRPr kumimoji="0" lang="zh-CN" alt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66688" marR="0" lvl="0" indent="-166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"/>
                        <a:tabLst>
                          <a:tab pos="160338" algn="l"/>
                        </a:tabLst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系统正式上线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17737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b="1" dirty="0"/>
              <a:t>会议议程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484313"/>
            <a:ext cx="8280400" cy="460851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zh-CN" altLang="en-US" sz="2200" b="1" dirty="0">
                <a:ea typeface="宋体" pitchFamily="2" charset="-122"/>
              </a:rPr>
              <a:t>项目背景、目标、范围</a:t>
            </a:r>
            <a:endParaRPr lang="en-US" altLang="zh-CN" sz="2200" b="1" dirty="0">
              <a:ea typeface="宋体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2200" b="1" dirty="0">
                <a:ea typeface="宋体" pitchFamily="2" charset="-122"/>
              </a:rPr>
              <a:t>项目</a:t>
            </a:r>
            <a:r>
              <a:rPr lang="zh-CN" altLang="en-US" sz="2200" b="1" dirty="0">
                <a:ea typeface="宋体" pitchFamily="2" charset="-122"/>
              </a:rPr>
              <a:t>总体</a:t>
            </a:r>
            <a:r>
              <a:rPr lang="zh-CN" altLang="zh-CN" sz="2200" b="1" dirty="0">
                <a:ea typeface="宋体" pitchFamily="2" charset="-122"/>
              </a:rPr>
              <a:t>计划</a:t>
            </a:r>
            <a:endParaRPr lang="zh-CN" altLang="en-US" sz="2200" b="1" dirty="0">
              <a:ea typeface="宋体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2200" b="1" dirty="0">
                <a:ea typeface="宋体" pitchFamily="2" charset="-122"/>
              </a:rPr>
              <a:t>组织架构</a:t>
            </a:r>
            <a:r>
              <a:rPr lang="zh-CN" altLang="en-US" sz="2200" b="1" dirty="0">
                <a:ea typeface="宋体" pitchFamily="2" charset="-122"/>
              </a:rPr>
              <a:t>、角色和职责 </a:t>
            </a:r>
          </a:p>
          <a:p>
            <a:pPr>
              <a:spcBef>
                <a:spcPct val="50000"/>
              </a:spcBef>
            </a:pPr>
            <a:r>
              <a:rPr lang="zh-CN" altLang="en-US" sz="2200" b="1" dirty="0">
                <a:ea typeface="宋体" pitchFamily="2" charset="-122"/>
              </a:rPr>
              <a:t>项目风险分析、关键点</a:t>
            </a:r>
          </a:p>
          <a:p>
            <a:pPr>
              <a:spcBef>
                <a:spcPct val="50000"/>
              </a:spcBef>
            </a:pPr>
            <a:r>
              <a:rPr lang="zh-CN" altLang="zh-CN" sz="2200" b="1" dirty="0">
                <a:ea typeface="宋体" pitchFamily="2" charset="-122"/>
              </a:rPr>
              <a:t>项目管理规范</a:t>
            </a:r>
          </a:p>
          <a:p>
            <a:pPr lvl="1"/>
            <a:endParaRPr lang="zh-CN" altLang="en-US" sz="2200" b="1" dirty="0"/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395288" y="3502025"/>
            <a:ext cx="5761037" cy="431800"/>
          </a:xfrm>
          <a:prstGeom prst="rect">
            <a:avLst/>
          </a:prstGeom>
          <a:solidFill>
            <a:srgbClr val="99CC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zh-CN" altLang="en-US" b="1" dirty="0"/>
              <a:t>项目实施约束</a:t>
            </a:r>
          </a:p>
        </p:txBody>
      </p:sp>
      <p:sp>
        <p:nvSpPr>
          <p:cNvPr id="43040" name="Rectangle 32"/>
          <p:cNvSpPr>
            <a:spLocks noChangeArrowheads="1"/>
          </p:cNvSpPr>
          <p:nvPr/>
        </p:nvSpPr>
        <p:spPr bwMode="auto">
          <a:xfrm>
            <a:off x="539552" y="2204864"/>
            <a:ext cx="8209161" cy="25201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/>
          <a:lstStyle/>
          <a:p>
            <a:pPr marL="166688" indent="-166688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zh-CN" altLang="en-US" sz="1800" dirty="0"/>
              <a:t>关键用户应保证在项目上的工作时间</a:t>
            </a:r>
          </a:p>
          <a:p>
            <a:pPr marL="166688" indent="-166688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zh-CN" altLang="en-US" sz="1800" dirty="0"/>
              <a:t>所有需求和变更都须由关键用户和项目组书面确认</a:t>
            </a:r>
          </a:p>
          <a:p>
            <a:pPr marL="166688" indent="-166688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zh-CN" altLang="en-US" sz="1800" dirty="0"/>
              <a:t>所有的测试结果都须由用户书面确认</a:t>
            </a:r>
            <a:endParaRPr lang="en-US" altLang="zh-CN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zh-CN" altLang="en-US" b="1" dirty="0"/>
              <a:t>项目变更冻结</a:t>
            </a:r>
          </a:p>
        </p:txBody>
      </p:sp>
      <p:sp>
        <p:nvSpPr>
          <p:cNvPr id="37920" name="Rectangle 32"/>
          <p:cNvSpPr>
            <a:spLocks noChangeArrowheads="1"/>
          </p:cNvSpPr>
          <p:nvPr/>
        </p:nvSpPr>
        <p:spPr bwMode="auto">
          <a:xfrm>
            <a:off x="323850" y="1484312"/>
            <a:ext cx="8496300" cy="1080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/>
          <a:lstStyle/>
          <a:p>
            <a:pPr marL="166688" indent="-166688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zh-CN" altLang="en-US" sz="1800" dirty="0"/>
              <a:t>制定合理的变更控制策略，以减少升级过程中的对系统重复调整及测试的工作量，从而降低升级风险以及系统升级与生产支持并行所带来的复杂度。</a:t>
            </a:r>
            <a:endParaRPr lang="en-US" altLang="zh-CN" sz="1800" dirty="0"/>
          </a:p>
        </p:txBody>
      </p:sp>
      <p:sp>
        <p:nvSpPr>
          <p:cNvPr id="37921" name="Line 33"/>
          <p:cNvSpPr>
            <a:spLocks noChangeShapeType="1"/>
          </p:cNvSpPr>
          <p:nvPr/>
        </p:nvSpPr>
        <p:spPr bwMode="auto">
          <a:xfrm>
            <a:off x="2054543" y="4375149"/>
            <a:ext cx="0" cy="1533525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922" name="Line 34"/>
          <p:cNvSpPr>
            <a:spLocks noChangeShapeType="1"/>
          </p:cNvSpPr>
          <p:nvPr/>
        </p:nvSpPr>
        <p:spPr bwMode="auto">
          <a:xfrm>
            <a:off x="6238378" y="4392613"/>
            <a:ext cx="0" cy="1533525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923" name="Line 35"/>
          <p:cNvSpPr>
            <a:spLocks noChangeShapeType="1"/>
          </p:cNvSpPr>
          <p:nvPr/>
        </p:nvSpPr>
        <p:spPr bwMode="auto">
          <a:xfrm>
            <a:off x="8172400" y="4375150"/>
            <a:ext cx="0" cy="1533525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925" name="Text Box 37"/>
          <p:cNvSpPr txBox="1">
            <a:spLocks noChangeArrowheads="1"/>
          </p:cNvSpPr>
          <p:nvPr/>
        </p:nvSpPr>
        <p:spPr bwMode="auto">
          <a:xfrm>
            <a:off x="395139" y="4713288"/>
            <a:ext cx="11525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200" b="1" dirty="0">
                <a:latin typeface="Arial" charset="0"/>
                <a:cs typeface="Arial" charset="0"/>
              </a:rPr>
              <a:t>允许变更请求</a:t>
            </a:r>
          </a:p>
        </p:txBody>
      </p:sp>
      <p:sp>
        <p:nvSpPr>
          <p:cNvPr id="37927" name="Text Box 39"/>
          <p:cNvSpPr txBox="1">
            <a:spLocks noChangeArrowheads="1"/>
          </p:cNvSpPr>
          <p:nvPr/>
        </p:nvSpPr>
        <p:spPr bwMode="auto">
          <a:xfrm>
            <a:off x="6598741" y="4705350"/>
            <a:ext cx="1441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200" b="1" dirty="0">
                <a:solidFill>
                  <a:srgbClr val="FF0000"/>
                </a:solidFill>
                <a:latin typeface="Arial" charset="0"/>
                <a:cs typeface="Arial" charset="0"/>
              </a:rPr>
              <a:t>冻结所有变更请求</a:t>
            </a:r>
          </a:p>
        </p:txBody>
      </p:sp>
      <p:sp>
        <p:nvSpPr>
          <p:cNvPr id="37929" name="Text Box 41"/>
          <p:cNvSpPr txBox="1">
            <a:spLocks noChangeArrowheads="1"/>
          </p:cNvSpPr>
          <p:nvPr/>
        </p:nvSpPr>
        <p:spPr bwMode="auto">
          <a:xfrm>
            <a:off x="8388424" y="4705350"/>
            <a:ext cx="64807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200" b="1" dirty="0">
                <a:latin typeface="Arial" charset="0"/>
                <a:cs typeface="Arial" charset="0"/>
              </a:rPr>
              <a:t>允许变更请求</a:t>
            </a:r>
          </a:p>
        </p:txBody>
      </p:sp>
      <p:sp>
        <p:nvSpPr>
          <p:cNvPr id="37931" name="Text Box 43"/>
          <p:cNvSpPr txBox="1">
            <a:spLocks noChangeArrowheads="1"/>
          </p:cNvSpPr>
          <p:nvPr/>
        </p:nvSpPr>
        <p:spPr bwMode="auto">
          <a:xfrm>
            <a:off x="2483769" y="4713288"/>
            <a:ext cx="3312367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200" b="1" dirty="0">
                <a:latin typeface="Arial" charset="0"/>
                <a:cs typeface="Arial" charset="0"/>
              </a:rPr>
              <a:t>冻结大的变更请求，只允许紧急变更请求</a:t>
            </a:r>
            <a:endParaRPr lang="en-US" altLang="zh-CN" sz="1200" b="1" dirty="0">
              <a:latin typeface="Arial" charset="0"/>
              <a:cs typeface="Arial" charset="0"/>
            </a:endParaRPr>
          </a:p>
          <a:p>
            <a:pPr>
              <a:spcBef>
                <a:spcPct val="50000"/>
              </a:spcBef>
            </a:pPr>
            <a:endParaRPr lang="zh-CN" altLang="en-US" sz="1200" b="1" dirty="0">
              <a:latin typeface="Arial" charset="0"/>
              <a:cs typeface="Arial" charset="0"/>
            </a:endParaRPr>
          </a:p>
        </p:txBody>
      </p:sp>
      <p:sp>
        <p:nvSpPr>
          <p:cNvPr id="37932" name="Line 44"/>
          <p:cNvSpPr>
            <a:spLocks noChangeShapeType="1"/>
          </p:cNvSpPr>
          <p:nvPr/>
        </p:nvSpPr>
        <p:spPr bwMode="auto">
          <a:xfrm>
            <a:off x="2267744" y="5729288"/>
            <a:ext cx="3796348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933" name="Text Box 45"/>
          <p:cNvSpPr txBox="1">
            <a:spLocks noChangeArrowheads="1"/>
          </p:cNvSpPr>
          <p:nvPr/>
        </p:nvSpPr>
        <p:spPr bwMode="auto">
          <a:xfrm>
            <a:off x="3671888" y="5411788"/>
            <a:ext cx="9001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1400" b="1" dirty="0">
                <a:latin typeface="Arial" charset="0"/>
                <a:cs typeface="Arial" charset="0"/>
              </a:rPr>
              <a:t>10</a:t>
            </a:r>
            <a:r>
              <a:rPr lang="zh-CN" altLang="en-US" sz="1400" b="1" dirty="0">
                <a:latin typeface="Arial" charset="0"/>
                <a:cs typeface="Arial" charset="0"/>
              </a:rPr>
              <a:t>周</a:t>
            </a:r>
          </a:p>
        </p:txBody>
      </p:sp>
      <p:sp>
        <p:nvSpPr>
          <p:cNvPr id="37935" name="Text Box 47"/>
          <p:cNvSpPr txBox="1">
            <a:spLocks noChangeArrowheads="1"/>
          </p:cNvSpPr>
          <p:nvPr/>
        </p:nvSpPr>
        <p:spPr bwMode="auto">
          <a:xfrm>
            <a:off x="7003553" y="5411788"/>
            <a:ext cx="6651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1400" b="1" dirty="0">
                <a:latin typeface="Arial" charset="0"/>
                <a:cs typeface="Arial" charset="0"/>
              </a:rPr>
              <a:t>1</a:t>
            </a:r>
            <a:r>
              <a:rPr lang="zh-CN" altLang="en-US" sz="1400" b="1" dirty="0">
                <a:latin typeface="Arial" charset="0"/>
                <a:cs typeface="Arial" charset="0"/>
              </a:rPr>
              <a:t>周</a:t>
            </a:r>
          </a:p>
        </p:txBody>
      </p:sp>
      <p:sp>
        <p:nvSpPr>
          <p:cNvPr id="37938" name="Line 50"/>
          <p:cNvSpPr>
            <a:spLocks noChangeShapeType="1"/>
          </p:cNvSpPr>
          <p:nvPr/>
        </p:nvSpPr>
        <p:spPr bwMode="auto">
          <a:xfrm>
            <a:off x="6300192" y="5729288"/>
            <a:ext cx="179387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52007" name="AutoShape 39"/>
          <p:cNvSpPr>
            <a:spLocks noChangeArrowheads="1"/>
          </p:cNvSpPr>
          <p:nvPr/>
        </p:nvSpPr>
        <p:spPr bwMode="auto">
          <a:xfrm>
            <a:off x="173038" y="3140968"/>
            <a:ext cx="1855787" cy="909638"/>
          </a:xfrm>
          <a:prstGeom prst="homePlate">
            <a:avLst>
              <a:gd name="adj" fmla="val 12959"/>
            </a:avLst>
          </a:prstGeom>
          <a:gradFill rotWithShape="0">
            <a:gsLst>
              <a:gs pos="0">
                <a:srgbClr val="CCFF99">
                  <a:gamma/>
                  <a:tint val="16863"/>
                  <a:invGamma/>
                </a:srgbClr>
              </a:gs>
              <a:gs pos="100000">
                <a:srgbClr val="CCFF99"/>
              </a:gs>
            </a:gsLst>
            <a:lin ang="2700000" scaled="1"/>
          </a:gradFill>
          <a:ln w="12700" cap="rnd" algn="ctr">
            <a:solidFill>
              <a:srgbClr val="000000"/>
            </a:solidFill>
            <a:prstDash val="sysDot"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buFont typeface="Wingdings" pitchFamily="2" charset="2"/>
              <a:buNone/>
            </a:pPr>
            <a:r>
              <a:rPr lang="zh-CN" altLang="en-US" sz="1400" b="1" dirty="0">
                <a:latin typeface="Arial" charset="0"/>
                <a:cs typeface="Arial" charset="0"/>
              </a:rPr>
              <a:t>项目需求、方案阶段</a:t>
            </a:r>
            <a:r>
              <a:rPr lang="en-US" altLang="zh-CN" sz="1400" b="1" dirty="0">
                <a:latin typeface="Arial" charset="0"/>
                <a:cs typeface="Arial" charset="0"/>
              </a:rPr>
              <a:t>3</a:t>
            </a:r>
            <a:r>
              <a:rPr lang="zh-CN" altLang="en-US" sz="1400" b="1" dirty="0">
                <a:latin typeface="Arial" charset="0"/>
                <a:cs typeface="Arial" charset="0"/>
              </a:rPr>
              <a:t>周</a:t>
            </a:r>
            <a:endParaRPr lang="en-US" altLang="zh-CN" sz="1400" b="1" dirty="0">
              <a:latin typeface="Arial" charset="0"/>
              <a:cs typeface="Arial" charset="0"/>
            </a:endParaRPr>
          </a:p>
        </p:txBody>
      </p:sp>
      <p:sp>
        <p:nvSpPr>
          <p:cNvPr id="852008" name="AutoShape 40"/>
          <p:cNvSpPr>
            <a:spLocks noChangeArrowheads="1"/>
          </p:cNvSpPr>
          <p:nvPr/>
        </p:nvSpPr>
        <p:spPr bwMode="auto">
          <a:xfrm>
            <a:off x="2105025" y="3140968"/>
            <a:ext cx="2466975" cy="909638"/>
          </a:xfrm>
          <a:prstGeom prst="homePlate">
            <a:avLst>
              <a:gd name="adj" fmla="val 20242"/>
            </a:avLst>
          </a:prstGeom>
          <a:gradFill rotWithShape="0">
            <a:gsLst>
              <a:gs pos="0">
                <a:srgbClr val="CCFF99">
                  <a:gamma/>
                  <a:tint val="16863"/>
                  <a:invGamma/>
                </a:srgbClr>
              </a:gs>
              <a:gs pos="100000">
                <a:srgbClr val="CCFF99"/>
              </a:gs>
            </a:gsLst>
            <a:lin ang="2700000" scaled="1"/>
          </a:gradFill>
          <a:ln w="12700" cap="rnd" algn="ctr">
            <a:solidFill>
              <a:srgbClr val="000000"/>
            </a:solidFill>
            <a:prstDash val="sysDot"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buFont typeface="Wingdings" pitchFamily="2" charset="2"/>
              <a:buNone/>
            </a:pPr>
            <a:r>
              <a:rPr lang="zh-CN" altLang="en-US" sz="1400" b="1" dirty="0">
                <a:latin typeface="Arial" charset="0"/>
                <a:cs typeface="Arial" charset="0"/>
              </a:rPr>
              <a:t>开发测试阶段</a:t>
            </a:r>
            <a:endParaRPr lang="en-US" altLang="zh-CN" sz="1400" b="1" dirty="0">
              <a:latin typeface="Arial" charset="0"/>
              <a:cs typeface="Arial" charset="0"/>
            </a:endParaRPr>
          </a:p>
          <a:p>
            <a:pPr algn="ctr">
              <a:buFont typeface="Wingdings" pitchFamily="2" charset="2"/>
              <a:buNone/>
            </a:pPr>
            <a:r>
              <a:rPr lang="en-US" altLang="zh-CN" sz="1400" b="1" dirty="0">
                <a:latin typeface="Arial" charset="0"/>
                <a:cs typeface="Arial" charset="0"/>
              </a:rPr>
              <a:t>8</a:t>
            </a:r>
            <a:r>
              <a:rPr lang="zh-CN" altLang="en-US" sz="1400" b="1" dirty="0">
                <a:latin typeface="Arial" charset="0"/>
                <a:cs typeface="Arial" charset="0"/>
              </a:rPr>
              <a:t>周</a:t>
            </a:r>
          </a:p>
        </p:txBody>
      </p:sp>
      <p:sp>
        <p:nvSpPr>
          <p:cNvPr id="852009" name="AutoShape 41"/>
          <p:cNvSpPr>
            <a:spLocks noChangeArrowheads="1"/>
          </p:cNvSpPr>
          <p:nvPr/>
        </p:nvSpPr>
        <p:spPr bwMode="auto">
          <a:xfrm>
            <a:off x="4622552" y="3140968"/>
            <a:ext cx="1677640" cy="909638"/>
          </a:xfrm>
          <a:prstGeom prst="homePlate">
            <a:avLst>
              <a:gd name="adj" fmla="val 8813"/>
            </a:avLst>
          </a:prstGeom>
          <a:gradFill rotWithShape="0">
            <a:gsLst>
              <a:gs pos="0">
                <a:srgbClr val="CCFF99">
                  <a:gamma/>
                  <a:tint val="16863"/>
                  <a:invGamma/>
                </a:srgbClr>
              </a:gs>
              <a:gs pos="100000">
                <a:srgbClr val="CCFF99"/>
              </a:gs>
            </a:gsLst>
            <a:lin ang="2700000" scaled="1"/>
          </a:gradFill>
          <a:ln w="12700" cap="rnd" algn="ctr">
            <a:solidFill>
              <a:srgbClr val="000000"/>
            </a:solidFill>
            <a:prstDash val="sysDot"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buFont typeface="Wingdings" pitchFamily="2" charset="2"/>
              <a:buNone/>
            </a:pPr>
            <a:r>
              <a:rPr lang="zh-CN" altLang="en-US" sz="1400" b="1" dirty="0">
                <a:latin typeface="Arial" charset="0"/>
                <a:cs typeface="Arial" charset="0"/>
              </a:rPr>
              <a:t>用户测试阶段</a:t>
            </a:r>
            <a:endParaRPr lang="en-US" altLang="zh-CN" sz="1400" b="1" dirty="0">
              <a:latin typeface="Arial" charset="0"/>
              <a:cs typeface="Arial" charset="0"/>
            </a:endParaRPr>
          </a:p>
          <a:p>
            <a:pPr algn="ctr">
              <a:buFont typeface="Wingdings" pitchFamily="2" charset="2"/>
              <a:buNone/>
            </a:pPr>
            <a:r>
              <a:rPr lang="en-US" altLang="zh-CN" sz="1400" b="1" dirty="0">
                <a:latin typeface="Arial" charset="0"/>
                <a:cs typeface="Arial" charset="0"/>
              </a:rPr>
              <a:t>2</a:t>
            </a:r>
            <a:r>
              <a:rPr lang="zh-CN" altLang="en-US" sz="1400" b="1" dirty="0">
                <a:latin typeface="Arial" charset="0"/>
                <a:cs typeface="Arial" charset="0"/>
              </a:rPr>
              <a:t>周</a:t>
            </a:r>
          </a:p>
        </p:txBody>
      </p:sp>
      <p:sp>
        <p:nvSpPr>
          <p:cNvPr id="2" name="AutoShape 41"/>
          <p:cNvSpPr>
            <a:spLocks noChangeArrowheads="1"/>
          </p:cNvSpPr>
          <p:nvPr/>
        </p:nvSpPr>
        <p:spPr bwMode="auto">
          <a:xfrm>
            <a:off x="6372200" y="3140968"/>
            <a:ext cx="1725613" cy="909638"/>
          </a:xfrm>
          <a:prstGeom prst="homePlate">
            <a:avLst>
              <a:gd name="adj" fmla="val 12050"/>
            </a:avLst>
          </a:prstGeom>
          <a:gradFill rotWithShape="0">
            <a:gsLst>
              <a:gs pos="0">
                <a:srgbClr val="CCFF99">
                  <a:gamma/>
                  <a:tint val="16863"/>
                  <a:invGamma/>
                </a:srgbClr>
              </a:gs>
              <a:gs pos="100000">
                <a:srgbClr val="CCFF99"/>
              </a:gs>
            </a:gsLst>
            <a:lin ang="2700000" scaled="1"/>
          </a:gradFill>
          <a:ln w="12700" cap="rnd" algn="ctr">
            <a:solidFill>
              <a:srgbClr val="000000"/>
            </a:solidFill>
            <a:prstDash val="sysDot"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buFont typeface="Wingdings" pitchFamily="2" charset="2"/>
              <a:buNone/>
            </a:pPr>
            <a:r>
              <a:rPr lang="zh-CN" altLang="en-US" sz="1400" b="1" dirty="0">
                <a:latin typeface="Arial" charset="0"/>
                <a:cs typeface="Arial" charset="0"/>
              </a:rPr>
              <a:t>上线准备阶段</a:t>
            </a:r>
            <a:endParaRPr lang="en-US" altLang="zh-CN" sz="1400" b="1" dirty="0">
              <a:latin typeface="Arial" charset="0"/>
              <a:cs typeface="Arial" charset="0"/>
            </a:endParaRPr>
          </a:p>
          <a:p>
            <a:pPr algn="ctr">
              <a:buFont typeface="Wingdings" pitchFamily="2" charset="2"/>
              <a:buNone/>
            </a:pPr>
            <a:r>
              <a:rPr lang="en-US" altLang="zh-CN" sz="1400" b="1" dirty="0">
                <a:latin typeface="Arial" charset="0"/>
                <a:cs typeface="Arial" charset="0"/>
              </a:rPr>
              <a:t>1</a:t>
            </a:r>
            <a:r>
              <a:rPr lang="zh-CN" altLang="en-US" sz="1400" b="1" dirty="0">
                <a:latin typeface="Arial" charset="0"/>
                <a:cs typeface="Arial" charset="0"/>
              </a:rPr>
              <a:t>周</a:t>
            </a:r>
          </a:p>
        </p:txBody>
      </p:sp>
      <p:sp>
        <p:nvSpPr>
          <p:cNvPr id="33" name="AutoShape 41"/>
          <p:cNvSpPr>
            <a:spLocks noChangeArrowheads="1"/>
          </p:cNvSpPr>
          <p:nvPr/>
        </p:nvSpPr>
        <p:spPr bwMode="auto">
          <a:xfrm>
            <a:off x="8097813" y="3140968"/>
            <a:ext cx="1046187" cy="909638"/>
          </a:xfrm>
          <a:prstGeom prst="homePlate">
            <a:avLst>
              <a:gd name="adj" fmla="val 12050"/>
            </a:avLst>
          </a:prstGeom>
          <a:gradFill rotWithShape="0">
            <a:gsLst>
              <a:gs pos="0">
                <a:srgbClr val="CCFF99">
                  <a:gamma/>
                  <a:tint val="16863"/>
                  <a:invGamma/>
                </a:srgbClr>
              </a:gs>
              <a:gs pos="100000">
                <a:srgbClr val="CCFF99"/>
              </a:gs>
            </a:gsLst>
            <a:lin ang="2700000" scaled="1"/>
          </a:gradFill>
          <a:ln w="12700" cap="rnd" algn="ctr">
            <a:solidFill>
              <a:srgbClr val="000000"/>
            </a:solidFill>
            <a:prstDash val="sysDot"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buFont typeface="Wingdings" pitchFamily="2" charset="2"/>
              <a:buNone/>
            </a:pPr>
            <a:r>
              <a:rPr lang="zh-CN" altLang="en-US" sz="1400" b="1" dirty="0">
                <a:latin typeface="Arial" charset="0"/>
                <a:cs typeface="Arial" charset="0"/>
              </a:rPr>
              <a:t>系统运行阶段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zh-CN" altLang="en-US" b="1" dirty="0"/>
              <a:t>项目沟通</a:t>
            </a:r>
          </a:p>
        </p:txBody>
      </p:sp>
      <p:sp>
        <p:nvSpPr>
          <p:cNvPr id="43040" name="Rectangle 32"/>
          <p:cNvSpPr>
            <a:spLocks noChangeArrowheads="1"/>
          </p:cNvSpPr>
          <p:nvPr/>
        </p:nvSpPr>
        <p:spPr bwMode="auto">
          <a:xfrm>
            <a:off x="395289" y="1412875"/>
            <a:ext cx="3960688" cy="302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/>
          <a:lstStyle/>
          <a:p>
            <a:pPr marL="166688" indent="-166688">
              <a:spcBef>
                <a:spcPct val="20000"/>
              </a:spcBef>
              <a:buFontTx/>
              <a:buChar char="•"/>
            </a:pPr>
            <a:r>
              <a:rPr lang="zh-CN" altLang="en-US" sz="1600" b="1" dirty="0"/>
              <a:t>周会</a:t>
            </a:r>
            <a:endParaRPr lang="en-US" altLang="zh-CN" sz="1600" b="1" dirty="0"/>
          </a:p>
          <a:p>
            <a:pPr lvl="1">
              <a:spcBef>
                <a:spcPct val="50000"/>
              </a:spcBef>
            </a:pPr>
            <a:r>
              <a:rPr lang="zh-CN" altLang="en-US" sz="1600" kern="0" dirty="0">
                <a:latin typeface="+mn-lt"/>
              </a:rPr>
              <a:t>每周五上午</a:t>
            </a:r>
            <a:r>
              <a:rPr lang="en-US" altLang="zh-CN" sz="1600" kern="0" dirty="0">
                <a:latin typeface="+mn-lt"/>
              </a:rPr>
              <a:t>,</a:t>
            </a:r>
            <a:r>
              <a:rPr lang="zh-CN" altLang="en-US" sz="1600" kern="0" dirty="0">
                <a:latin typeface="+mn-lt"/>
              </a:rPr>
              <a:t>周会内容主要包括：</a:t>
            </a:r>
            <a:endParaRPr lang="en-US" altLang="zh-CN" sz="1600" kern="0" dirty="0">
              <a:latin typeface="+mn-lt"/>
            </a:endParaRPr>
          </a:p>
          <a:p>
            <a:pPr marL="742950" lvl="1" indent="-285750">
              <a:spcBef>
                <a:spcPct val="50000"/>
              </a:spcBef>
              <a:buFontTx/>
              <a:buChar char="–"/>
            </a:pPr>
            <a:r>
              <a:rPr lang="zh-CN" altLang="en-US" sz="1600" kern="0" dirty="0">
                <a:latin typeface="+mn-lt"/>
              </a:rPr>
              <a:t>通报进度</a:t>
            </a:r>
          </a:p>
          <a:p>
            <a:pPr marL="742950" lvl="1" indent="-285750">
              <a:spcBef>
                <a:spcPct val="50000"/>
              </a:spcBef>
              <a:buFontTx/>
              <a:buChar char="–"/>
            </a:pPr>
            <a:r>
              <a:rPr lang="zh-CN" altLang="en-US" sz="1600" kern="0" dirty="0">
                <a:latin typeface="+mn-lt"/>
              </a:rPr>
              <a:t>讨论问题 </a:t>
            </a:r>
            <a:r>
              <a:rPr lang="en-US" altLang="zh-CN" sz="1600" kern="0" dirty="0">
                <a:latin typeface="+mn-lt"/>
              </a:rPr>
              <a:t>,</a:t>
            </a:r>
            <a:r>
              <a:rPr lang="zh-CN" altLang="en-US" sz="1600" kern="0" dirty="0">
                <a:latin typeface="+mn-lt"/>
              </a:rPr>
              <a:t>风险以及变更</a:t>
            </a:r>
          </a:p>
          <a:p>
            <a:pPr marL="166688" indent="-166688">
              <a:spcBef>
                <a:spcPct val="20000"/>
              </a:spcBef>
              <a:buFontTx/>
              <a:buChar char="•"/>
            </a:pPr>
            <a:r>
              <a:rPr lang="zh-CN" altLang="en-US" sz="1600" b="1" dirty="0"/>
              <a:t>周报 </a:t>
            </a:r>
          </a:p>
          <a:p>
            <a:pPr lvl="1">
              <a:spcBef>
                <a:spcPct val="50000"/>
              </a:spcBef>
            </a:pPr>
            <a:r>
              <a:rPr lang="zh-CN" altLang="en-US" sz="1600" kern="0" dirty="0">
                <a:latin typeface="+mn-lt"/>
              </a:rPr>
              <a:t>每周五提交周报，周报内容包括：</a:t>
            </a:r>
          </a:p>
          <a:p>
            <a:pPr marL="742950" lvl="1" indent="-285750">
              <a:spcBef>
                <a:spcPct val="50000"/>
              </a:spcBef>
              <a:buFontTx/>
              <a:buChar char="–"/>
            </a:pPr>
            <a:r>
              <a:rPr lang="zh-CN" altLang="en-US" sz="1600" kern="0" dirty="0">
                <a:latin typeface="+mn-lt"/>
              </a:rPr>
              <a:t>本周进度</a:t>
            </a:r>
            <a:r>
              <a:rPr lang="en-US" altLang="zh-CN" sz="1600" kern="0" dirty="0">
                <a:latin typeface="+mn-lt"/>
              </a:rPr>
              <a:t>,</a:t>
            </a:r>
            <a:r>
              <a:rPr lang="zh-CN" altLang="en-US" sz="1600" kern="0" dirty="0">
                <a:latin typeface="+mn-lt"/>
              </a:rPr>
              <a:t>下周计划</a:t>
            </a:r>
          </a:p>
          <a:p>
            <a:pPr marL="742950" lvl="1" indent="-285750">
              <a:spcBef>
                <a:spcPct val="50000"/>
              </a:spcBef>
              <a:buFontTx/>
              <a:buChar char="–"/>
            </a:pPr>
            <a:r>
              <a:rPr lang="zh-CN" altLang="en-US" sz="1600" kern="0" dirty="0">
                <a:latin typeface="+mn-lt"/>
              </a:rPr>
              <a:t>主要问题、风险和变更</a:t>
            </a:r>
            <a:endParaRPr lang="en-US" altLang="zh-CN" sz="1600" kern="0" dirty="0">
              <a:latin typeface="+mn-lt"/>
            </a:endParaRPr>
          </a:p>
          <a:p>
            <a:pPr>
              <a:spcBef>
                <a:spcPct val="50000"/>
              </a:spcBef>
            </a:pPr>
            <a:endParaRPr lang="en-US" altLang="zh-CN" sz="1600" kern="0" dirty="0">
              <a:latin typeface="+mn-lt"/>
            </a:endParaRPr>
          </a:p>
        </p:txBody>
      </p:sp>
      <p:sp>
        <p:nvSpPr>
          <p:cNvPr id="4" name="Rectangle 32"/>
          <p:cNvSpPr>
            <a:spLocks noChangeArrowheads="1"/>
          </p:cNvSpPr>
          <p:nvPr/>
        </p:nvSpPr>
        <p:spPr bwMode="auto">
          <a:xfrm>
            <a:off x="4572000" y="1340768"/>
            <a:ext cx="4104457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/>
          <a:lstStyle/>
          <a:p>
            <a:pPr marL="166688" indent="-166688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zh-CN" altLang="en-US" sz="1600" b="1" dirty="0"/>
              <a:t>项目汇报会</a:t>
            </a:r>
            <a:endParaRPr lang="en-US" altLang="zh-CN" sz="1600" b="1" dirty="0"/>
          </a:p>
          <a:p>
            <a:pPr marL="623888" lvl="1" indent="-166688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zh-CN" altLang="en-US" sz="1600" kern="0" dirty="0">
                <a:latin typeface="+mn-lt"/>
              </a:rPr>
              <a:t>在完成需要分析、设计、上线准备时召开项目汇报向管理层汇报项目情况</a:t>
            </a:r>
            <a:endParaRPr lang="en-US" altLang="zh-CN" sz="1600" kern="0" dirty="0">
              <a:latin typeface="+mn-lt"/>
            </a:endParaRPr>
          </a:p>
          <a:p>
            <a:pPr marL="166688" indent="-166688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zh-CN" altLang="en-US" sz="1600" b="1" dirty="0"/>
              <a:t>项目沟通会</a:t>
            </a:r>
            <a:endParaRPr lang="en-US" altLang="zh-CN" sz="1600" b="1" dirty="0"/>
          </a:p>
          <a:p>
            <a:pPr lvl="1">
              <a:lnSpc>
                <a:spcPct val="150000"/>
              </a:lnSpc>
              <a:spcBef>
                <a:spcPct val="50000"/>
              </a:spcBef>
            </a:pPr>
            <a:r>
              <a:rPr lang="zh-CN" altLang="en-US" sz="1600" kern="0" dirty="0"/>
              <a:t>遇有变更或重大分歧，则根据情况召开沟通会，参与人员根据讨论内容决定</a:t>
            </a:r>
            <a:endParaRPr lang="en-US" altLang="zh-CN" sz="1600" kern="0" dirty="0"/>
          </a:p>
        </p:txBody>
      </p:sp>
      <p:sp>
        <p:nvSpPr>
          <p:cNvPr id="2" name="TextBox 1"/>
          <p:cNvSpPr txBox="1"/>
          <p:nvPr/>
        </p:nvSpPr>
        <p:spPr>
          <a:xfrm>
            <a:off x="1115616" y="4400525"/>
            <a:ext cx="691276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ct val="50000"/>
              </a:spcBef>
              <a:buFont typeface="Arial" pitchFamily="34" charset="0"/>
              <a:buChar char="•"/>
            </a:pPr>
            <a:r>
              <a:rPr lang="zh-CN" altLang="en-US" sz="1600" b="1" dirty="0"/>
              <a:t>业务沟通</a:t>
            </a:r>
            <a:endParaRPr lang="en-US" altLang="zh-CN" sz="1600" b="1" dirty="0"/>
          </a:p>
          <a:p>
            <a:pPr marL="742950" lvl="1" indent="-285750">
              <a:spcBef>
                <a:spcPct val="50000"/>
              </a:spcBef>
              <a:buFont typeface="Wingdings" pitchFamily="2" charset="2"/>
              <a:buChar char="ü"/>
            </a:pPr>
            <a:r>
              <a:rPr lang="zh-CN" altLang="en-US" sz="1600" kern="0" dirty="0"/>
              <a:t>安排两到三次管理业务沟通会，向部门领导介绍系统给部门管理带来的好处</a:t>
            </a:r>
            <a:endParaRPr lang="en-US" altLang="zh-CN" sz="1600" kern="0" dirty="0"/>
          </a:p>
          <a:p>
            <a:pPr marL="742950" lvl="1" indent="-285750">
              <a:spcBef>
                <a:spcPct val="50000"/>
              </a:spcBef>
              <a:buFont typeface="Wingdings" pitchFamily="2" charset="2"/>
              <a:buChar char="ü"/>
            </a:pPr>
            <a:r>
              <a:rPr lang="zh-CN" altLang="en-US" sz="1600" kern="0" dirty="0"/>
              <a:t>计划一系列的用户宣传活动，逐步宣传介绍系统</a:t>
            </a:r>
            <a:endParaRPr lang="en-US" altLang="zh-CN" sz="1600" kern="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057685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E9B1A2C-4B4C-9846-8BA7-B9B00F8E9C1D}"/>
              </a:ext>
            </a:extLst>
          </p:cNvPr>
          <p:cNvSpPr txBox="1"/>
          <p:nvPr/>
        </p:nvSpPr>
        <p:spPr>
          <a:xfrm>
            <a:off x="4067944" y="2984623"/>
            <a:ext cx="25571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/>
              <a:t>Thanks</a:t>
            </a:r>
            <a:endParaRPr kumimoji="1"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b="1" dirty="0">
                <a:ea typeface="宋体" pitchFamily="2" charset="-122"/>
              </a:rPr>
              <a:t>会议议程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99232" y="1556792"/>
            <a:ext cx="8277224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200" b="1" kern="0" dirty="0">
                <a:ea typeface="宋体" pitchFamily="2" charset="-122"/>
              </a:rPr>
              <a:t>项目背景、目标、范围</a:t>
            </a:r>
          </a:p>
          <a:p>
            <a:pPr>
              <a:spcBef>
                <a:spcPct val="50000"/>
              </a:spcBef>
            </a:pPr>
            <a:r>
              <a:rPr lang="zh-CN" altLang="zh-CN" sz="2200" b="1" kern="0" dirty="0">
                <a:ea typeface="宋体" pitchFamily="2" charset="-122"/>
              </a:rPr>
              <a:t>项目</a:t>
            </a:r>
            <a:r>
              <a:rPr lang="zh-CN" altLang="en-US" sz="2200" b="1" kern="0" dirty="0">
                <a:ea typeface="宋体" pitchFamily="2" charset="-122"/>
              </a:rPr>
              <a:t>总体</a:t>
            </a:r>
            <a:r>
              <a:rPr lang="zh-CN" altLang="zh-CN" sz="2200" b="1" kern="0" dirty="0">
                <a:ea typeface="宋体" pitchFamily="2" charset="-122"/>
              </a:rPr>
              <a:t>计划</a:t>
            </a:r>
            <a:endParaRPr lang="zh-CN" altLang="en-US" sz="2200" b="1" kern="0" dirty="0">
              <a:ea typeface="宋体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2200" b="1" kern="0" dirty="0">
                <a:ea typeface="宋体" pitchFamily="2" charset="-122"/>
              </a:rPr>
              <a:t>组织架构</a:t>
            </a:r>
            <a:r>
              <a:rPr lang="zh-CN" altLang="en-US" sz="2200" b="1" kern="0" dirty="0">
                <a:ea typeface="宋体" pitchFamily="2" charset="-122"/>
              </a:rPr>
              <a:t>、角色和职责 </a:t>
            </a:r>
          </a:p>
          <a:p>
            <a:pPr>
              <a:spcBef>
                <a:spcPct val="50000"/>
              </a:spcBef>
            </a:pPr>
            <a:r>
              <a:rPr lang="zh-CN" altLang="en-US" sz="2200" b="1" dirty="0">
                <a:ea typeface="宋体" pitchFamily="2" charset="-122"/>
              </a:rPr>
              <a:t>项目风险分析、关键点</a:t>
            </a:r>
          </a:p>
          <a:p>
            <a:pPr>
              <a:spcBef>
                <a:spcPct val="50000"/>
              </a:spcBef>
            </a:pPr>
            <a:r>
              <a:rPr lang="zh-CN" altLang="zh-CN" sz="2200" b="1" kern="0" dirty="0">
                <a:ea typeface="宋体" pitchFamily="2" charset="-122"/>
              </a:rPr>
              <a:t>项目管理规范</a:t>
            </a:r>
          </a:p>
          <a:p>
            <a:pPr lvl="1"/>
            <a:endParaRPr lang="zh-CN" altLang="en-US" sz="2200" b="1" kern="0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55576" y="1556792"/>
            <a:ext cx="5761037" cy="432048"/>
          </a:xfrm>
          <a:prstGeom prst="rect">
            <a:avLst/>
          </a:prstGeom>
          <a:solidFill>
            <a:srgbClr val="99CC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b="1" dirty="0"/>
              <a:t>项目背景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67544" y="1700808"/>
            <a:ext cx="8126665" cy="4248472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50000"/>
              </a:lnSpc>
              <a:buFontTx/>
              <a:buNone/>
            </a:pPr>
            <a:r>
              <a:rPr lang="en-US" altLang="zh-CN" sz="2200" b="1" kern="0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	XXXX</a:t>
            </a:r>
            <a:r>
              <a:rPr lang="zh-CN" altLang="en-US" sz="2200" b="1" kern="0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。</a:t>
            </a:r>
            <a:endParaRPr lang="en-US" altLang="zh-CN" sz="2200" b="1" kern="0" dirty="0">
              <a:solidFill>
                <a:schemeClr val="bg1"/>
              </a:solidFill>
              <a:latin typeface="宋体" pitchFamily="2" charset="-122"/>
              <a:ea typeface="宋体" pitchFamily="2" charset="-122"/>
            </a:endParaRPr>
          </a:p>
          <a:p>
            <a:pPr marL="0" indent="0">
              <a:lnSpc>
                <a:spcPct val="150000"/>
              </a:lnSpc>
              <a:buFontTx/>
              <a:buNone/>
            </a:pPr>
            <a:endParaRPr lang="zh-CN" altLang="en-US" sz="2200" b="1" kern="0" dirty="0">
              <a:solidFill>
                <a:schemeClr val="bg1"/>
              </a:solidFill>
              <a:latin typeface="宋体" pitchFamily="2" charset="-122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56166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b="1"/>
              <a:t>项目目标</a:t>
            </a:r>
          </a:p>
        </p:txBody>
      </p:sp>
      <p:sp>
        <p:nvSpPr>
          <p:cNvPr id="50" name="Rectangle 3"/>
          <p:cNvSpPr txBox="1">
            <a:spLocks noChangeArrowheads="1"/>
          </p:cNvSpPr>
          <p:nvPr/>
        </p:nvSpPr>
        <p:spPr bwMode="auto">
          <a:xfrm>
            <a:off x="378589" y="1916832"/>
            <a:ext cx="8126665" cy="3168352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50000"/>
              </a:lnSpc>
              <a:buFontTx/>
              <a:buNone/>
            </a:pPr>
            <a:r>
              <a:rPr lang="en-US" altLang="zh-CN" sz="2200" b="1" kern="0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	</a:t>
            </a:r>
            <a:r>
              <a:rPr lang="zh-CN" altLang="en-US" sz="2200" b="1" kern="0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 </a:t>
            </a:r>
            <a:r>
              <a:rPr lang="en-US" altLang="zh-CN" sz="2200" b="1" kern="0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XXX</a:t>
            </a:r>
            <a:r>
              <a:rPr lang="zh-CN" altLang="en-US" sz="2200" b="1" kern="0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</a:rPr>
              <a:t>。</a:t>
            </a:r>
            <a:endParaRPr lang="zh-CN" altLang="zh-CN" sz="2200" kern="0" dirty="0">
              <a:solidFill>
                <a:schemeClr val="bg1"/>
              </a:solidFill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b="1" dirty="0"/>
              <a:t>项目范围</a:t>
            </a:r>
          </a:p>
        </p:txBody>
      </p:sp>
      <p:sp>
        <p:nvSpPr>
          <p:cNvPr id="5" name="Rectangle 4"/>
          <p:cNvSpPr/>
          <p:nvPr/>
        </p:nvSpPr>
        <p:spPr>
          <a:xfrm>
            <a:off x="251520" y="1438072"/>
            <a:ext cx="5184577" cy="476323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主体业务模块</a:t>
            </a:r>
            <a:endParaRPr lang="en-US" sz="2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971700" y="3933056"/>
            <a:ext cx="2392389" cy="2160242"/>
            <a:chOff x="4362172" y="1147653"/>
            <a:chExt cx="1828800" cy="1575578"/>
          </a:xfrm>
        </p:grpSpPr>
        <p:sp>
          <p:nvSpPr>
            <p:cNvPr id="10" name="Rectangle 9"/>
            <p:cNvSpPr/>
            <p:nvPr/>
          </p:nvSpPr>
          <p:spPr>
            <a:xfrm>
              <a:off x="4362172" y="1483010"/>
              <a:ext cx="1828798" cy="1240221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85750" indent="-2857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en-US" altLang="zh-CN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APDM</a:t>
              </a: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空间库建模</a:t>
              </a:r>
              <a:endPara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85750" indent="-2857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数据录入维护</a:t>
              </a:r>
              <a:endPara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85750" indent="-2857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多维度数据管理</a:t>
              </a:r>
              <a:endPara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85750" indent="-285750">
                <a:lnSpc>
                  <a:spcPct val="150000"/>
                </a:lnSpc>
                <a:buFont typeface="Arial" pitchFamily="34" charset="0"/>
                <a:buChar char="•"/>
              </a:pPr>
              <a:endPara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362172" y="1147653"/>
              <a:ext cx="1828800" cy="335357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zh-CN" altLang="en-US" b="1" kern="0" dirty="0">
                  <a:solidFill>
                    <a:schemeClr val="bg1"/>
                  </a:solidFill>
                  <a:latin typeface="宋体" pitchFamily="2" charset="-122"/>
                  <a:ea typeface="宋体" pitchFamily="2" charset="-122"/>
                </a:rPr>
                <a:t>数据录入与维护</a:t>
              </a:r>
              <a:endParaRPr 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971700" y="1861325"/>
            <a:ext cx="2408515" cy="1999722"/>
            <a:chOff x="783563" y="1249478"/>
            <a:chExt cx="1841127" cy="1562683"/>
          </a:xfrm>
        </p:grpSpPr>
        <p:sp>
          <p:nvSpPr>
            <p:cNvPr id="13" name="Rectangle 12"/>
            <p:cNvSpPr/>
            <p:nvPr/>
          </p:nvSpPr>
          <p:spPr>
            <a:xfrm>
              <a:off x="783563" y="1630479"/>
              <a:ext cx="1841126" cy="118168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85750" indent="-2857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高后果区信息录入</a:t>
              </a:r>
              <a:endPara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85750" indent="-2857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高后果区信息管理</a:t>
              </a:r>
              <a:endPara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85750" indent="-2857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高后果区统计输出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83563" y="1249478"/>
              <a:ext cx="1841127" cy="381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zh-CN" altLang="en-US" b="1" kern="0" dirty="0">
                  <a:solidFill>
                    <a:schemeClr val="bg1"/>
                  </a:solidFill>
                  <a:latin typeface="宋体" pitchFamily="2" charset="-122"/>
                  <a:ea typeface="宋体" pitchFamily="2" charset="-122"/>
                </a:rPr>
                <a:t>高后果区识别与管理</a:t>
              </a:r>
              <a:endParaRPr 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23529" y="3949213"/>
            <a:ext cx="2520281" cy="2144085"/>
            <a:chOff x="-1143000" y="4385890"/>
            <a:chExt cx="1778001" cy="1487409"/>
          </a:xfrm>
        </p:grpSpPr>
        <p:sp>
          <p:nvSpPr>
            <p:cNvPr id="16" name="Rectangle 15"/>
            <p:cNvSpPr/>
            <p:nvPr/>
          </p:nvSpPr>
          <p:spPr>
            <a:xfrm>
              <a:off x="-1143000" y="4737071"/>
              <a:ext cx="1778000" cy="113622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85750" indent="-2857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管道与基础地形叠加图</a:t>
              </a:r>
              <a:endPara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85750" indent="-2857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管道纵断面信息</a:t>
              </a:r>
              <a:endPara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85750" indent="-2857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管道统计信息</a:t>
              </a:r>
              <a:endPara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-1143000" y="4385890"/>
              <a:ext cx="1778001" cy="351181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zh-CN" altLang="en-US" b="1" kern="0" dirty="0">
                  <a:solidFill>
                    <a:schemeClr val="bg1"/>
                  </a:solidFill>
                  <a:latin typeface="宋体" pitchFamily="2" charset="-122"/>
                  <a:ea typeface="宋体" pitchFamily="2" charset="-122"/>
                </a:rPr>
                <a:t>管道路由及纵断面出图</a:t>
              </a:r>
              <a:endParaRPr 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8" name="Isosceles Triangle 17"/>
          <p:cNvSpPr/>
          <p:nvPr/>
        </p:nvSpPr>
        <p:spPr>
          <a:xfrm rot="5400000">
            <a:off x="4953473" y="3439051"/>
            <a:ext cx="1164899" cy="199652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635750" y="1438072"/>
            <a:ext cx="3215298" cy="472723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系统功能</a:t>
            </a:r>
            <a:endParaRPr lang="en-US" sz="2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724128" y="3943234"/>
            <a:ext cx="3009476" cy="493878"/>
          </a:xfrm>
          <a:prstGeom prst="rect">
            <a:avLst/>
          </a:prstGeom>
          <a:solidFill>
            <a:srgbClr val="99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系统安全</a:t>
            </a:r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724128" y="1916832"/>
            <a:ext cx="3009476" cy="432048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系统管理</a:t>
            </a:r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724128" y="2363235"/>
            <a:ext cx="3009476" cy="1497812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权限管理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用户管理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审计轨迹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登陆日志</a:t>
            </a:r>
            <a:endParaRPr 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24128" y="4455437"/>
            <a:ext cx="3009477" cy="1637861"/>
          </a:xfrm>
          <a:prstGeom prst="rect">
            <a:avLst/>
          </a:prstGeom>
          <a:solidFill>
            <a:srgbClr val="CC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涉密系统方案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保密环境管理规范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保密数据管理流程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323529" y="1875680"/>
            <a:ext cx="2520281" cy="1985367"/>
            <a:chOff x="795687" y="1250283"/>
            <a:chExt cx="1926564" cy="1551465"/>
          </a:xfrm>
        </p:grpSpPr>
        <p:sp>
          <p:nvSpPr>
            <p:cNvPr id="27" name="Rectangle 26"/>
            <p:cNvSpPr/>
            <p:nvPr/>
          </p:nvSpPr>
          <p:spPr>
            <a:xfrm>
              <a:off x="795687" y="1620065"/>
              <a:ext cx="1926564" cy="118168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85750" indent="-2857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管道信息叠加展示</a:t>
              </a:r>
              <a:endPara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85750" indent="-2857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管道专业要素专题图</a:t>
              </a:r>
              <a:endPara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85750" indent="-2857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管道要素统计报表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805545" y="1250283"/>
              <a:ext cx="1916706" cy="3810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管道专题图定制与出图</a:t>
              </a:r>
              <a:endParaRPr 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b="1">
                <a:ea typeface="宋体" pitchFamily="2" charset="-122"/>
              </a:rPr>
              <a:t>会议议程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99232" y="1556792"/>
            <a:ext cx="8280400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200" b="1" kern="0" dirty="0">
                <a:ea typeface="宋体" pitchFamily="2" charset="-122"/>
              </a:rPr>
              <a:t>项目背景、目标、范围</a:t>
            </a:r>
            <a:endParaRPr lang="en-US" altLang="zh-CN" sz="2200" b="1" kern="0" dirty="0">
              <a:ea typeface="宋体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2200" b="1" kern="0" dirty="0">
                <a:ea typeface="宋体" pitchFamily="2" charset="-122"/>
              </a:rPr>
              <a:t>项目</a:t>
            </a:r>
            <a:r>
              <a:rPr lang="zh-CN" altLang="en-US" sz="2200" b="1" kern="0" dirty="0">
                <a:ea typeface="宋体" pitchFamily="2" charset="-122"/>
              </a:rPr>
              <a:t>总体</a:t>
            </a:r>
            <a:r>
              <a:rPr lang="zh-CN" altLang="zh-CN" sz="2200" b="1" kern="0" dirty="0">
                <a:ea typeface="宋体" pitchFamily="2" charset="-122"/>
              </a:rPr>
              <a:t>计划</a:t>
            </a:r>
            <a:endParaRPr lang="zh-CN" altLang="en-US" sz="2200" b="1" kern="0" dirty="0">
              <a:ea typeface="宋体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2200" b="1" kern="0" dirty="0">
                <a:ea typeface="宋体" pitchFamily="2" charset="-122"/>
              </a:rPr>
              <a:t>组织架构</a:t>
            </a:r>
            <a:r>
              <a:rPr lang="zh-CN" altLang="en-US" sz="2200" b="1" kern="0" dirty="0">
                <a:ea typeface="宋体" pitchFamily="2" charset="-122"/>
              </a:rPr>
              <a:t>、角色和职责 </a:t>
            </a:r>
          </a:p>
          <a:p>
            <a:pPr>
              <a:spcBef>
                <a:spcPct val="50000"/>
              </a:spcBef>
            </a:pPr>
            <a:r>
              <a:rPr lang="zh-CN" altLang="en-US" sz="2200" b="1" dirty="0">
                <a:ea typeface="宋体" pitchFamily="2" charset="-122"/>
              </a:rPr>
              <a:t>项目风险分析、关键点</a:t>
            </a:r>
          </a:p>
          <a:p>
            <a:pPr>
              <a:spcBef>
                <a:spcPct val="50000"/>
              </a:spcBef>
            </a:pPr>
            <a:r>
              <a:rPr lang="zh-CN" altLang="zh-CN" sz="2200" b="1" kern="0" dirty="0">
                <a:ea typeface="宋体" pitchFamily="2" charset="-122"/>
              </a:rPr>
              <a:t>项目管理规范</a:t>
            </a:r>
          </a:p>
          <a:p>
            <a:pPr lvl="1"/>
            <a:endParaRPr lang="zh-CN" altLang="en-US" sz="2200" b="1" kern="0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99232" y="1988840"/>
            <a:ext cx="5761037" cy="504056"/>
          </a:xfrm>
          <a:prstGeom prst="rect">
            <a:avLst/>
          </a:prstGeom>
          <a:solidFill>
            <a:srgbClr val="99CC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1344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b="1" dirty="0"/>
              <a:t>项目总体计划</a:t>
            </a:r>
            <a:endParaRPr lang="en-US" altLang="zh-CN" b="1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95288" y="1988369"/>
            <a:ext cx="8280400" cy="3312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ct val="50000"/>
              </a:spcBef>
              <a:buNone/>
            </a:pPr>
            <a:r>
              <a:rPr lang="zh-CN" altLang="en-US" sz="1800" kern="0" dirty="0">
                <a:ea typeface="宋体" pitchFamily="2" charset="-122"/>
              </a:rPr>
              <a:t>项目周期为：</a:t>
            </a:r>
            <a:r>
              <a:rPr lang="en-US" altLang="zh-CN" sz="1800" kern="0" dirty="0">
                <a:solidFill>
                  <a:srgbClr val="FF0000"/>
                </a:solidFill>
                <a:ea typeface="宋体" pitchFamily="2" charset="-122"/>
              </a:rPr>
              <a:t>5</a:t>
            </a:r>
            <a:r>
              <a:rPr lang="zh-CN" altLang="en-US" sz="1800" kern="0" dirty="0">
                <a:ea typeface="宋体" pitchFamily="2" charset="-122"/>
              </a:rPr>
              <a:t>个月</a:t>
            </a:r>
            <a:endParaRPr lang="en-US" altLang="zh-CN" sz="1800" kern="0" dirty="0">
              <a:ea typeface="宋体" pitchFamily="2" charset="-122"/>
            </a:endParaRPr>
          </a:p>
          <a:p>
            <a:pPr lvl="1">
              <a:spcBef>
                <a:spcPct val="50000"/>
              </a:spcBef>
            </a:pPr>
            <a:r>
              <a:rPr lang="zh-CN" altLang="en-US" sz="1800" kern="0" dirty="0">
                <a:ea typeface="宋体" pitchFamily="2" charset="-122"/>
              </a:rPr>
              <a:t>需求调研   </a:t>
            </a:r>
            <a:r>
              <a:rPr lang="en-US" altLang="zh-CN" sz="1800" kern="0" dirty="0">
                <a:ea typeface="宋体" pitchFamily="2" charset="-122"/>
              </a:rPr>
              <a:t>7</a:t>
            </a:r>
            <a:r>
              <a:rPr lang="zh-CN" altLang="en-US" sz="1800" kern="0" dirty="0">
                <a:ea typeface="宋体" pitchFamily="2" charset="-122"/>
              </a:rPr>
              <a:t>月</a:t>
            </a:r>
            <a:r>
              <a:rPr lang="en-US" altLang="zh-CN" sz="1800" kern="0" dirty="0">
                <a:ea typeface="宋体" pitchFamily="2" charset="-122"/>
              </a:rPr>
              <a:t>29</a:t>
            </a:r>
            <a:r>
              <a:rPr lang="zh-CN" altLang="en-US" sz="1800" kern="0" dirty="0">
                <a:ea typeface="宋体" pitchFamily="2" charset="-122"/>
              </a:rPr>
              <a:t>日</a:t>
            </a:r>
            <a:r>
              <a:rPr lang="en-US" altLang="zh-CN" sz="1800" kern="0" dirty="0">
                <a:ea typeface="宋体" pitchFamily="2" charset="-122"/>
              </a:rPr>
              <a:t>~8</a:t>
            </a:r>
            <a:r>
              <a:rPr lang="zh-CN" altLang="en-US" sz="1800" kern="0" dirty="0">
                <a:ea typeface="宋体" pitchFamily="2" charset="-122"/>
              </a:rPr>
              <a:t>月</a:t>
            </a:r>
            <a:r>
              <a:rPr lang="en-US" altLang="zh-CN" sz="1800" kern="0" dirty="0">
                <a:ea typeface="宋体" pitchFamily="2" charset="-122"/>
              </a:rPr>
              <a:t>15</a:t>
            </a:r>
            <a:r>
              <a:rPr lang="zh-CN" altLang="en-US" sz="1800" kern="0" dirty="0">
                <a:ea typeface="宋体" pitchFamily="2" charset="-122"/>
              </a:rPr>
              <a:t>日</a:t>
            </a:r>
          </a:p>
          <a:p>
            <a:pPr lvl="1">
              <a:spcBef>
                <a:spcPct val="50000"/>
              </a:spcBef>
            </a:pPr>
            <a:r>
              <a:rPr lang="zh-CN" altLang="en-US" sz="1800" kern="0" dirty="0">
                <a:ea typeface="宋体" pitchFamily="2" charset="-122"/>
              </a:rPr>
              <a:t>系统设计  </a:t>
            </a:r>
            <a:r>
              <a:rPr lang="en-US" altLang="zh-CN" sz="1800" kern="0" dirty="0">
                <a:ea typeface="宋体" pitchFamily="2" charset="-122"/>
              </a:rPr>
              <a:t>8</a:t>
            </a:r>
            <a:r>
              <a:rPr lang="zh-CN" altLang="en-US" sz="1800" kern="0" dirty="0">
                <a:ea typeface="宋体" pitchFamily="2" charset="-122"/>
              </a:rPr>
              <a:t>月</a:t>
            </a:r>
            <a:r>
              <a:rPr lang="en-US" altLang="zh-CN" sz="1800" kern="0" dirty="0">
                <a:ea typeface="宋体" pitchFamily="2" charset="-122"/>
              </a:rPr>
              <a:t>15</a:t>
            </a:r>
            <a:r>
              <a:rPr lang="zh-CN" altLang="en-US" sz="1800" kern="0" dirty="0">
                <a:ea typeface="宋体" pitchFamily="2" charset="-122"/>
              </a:rPr>
              <a:t>日</a:t>
            </a:r>
            <a:r>
              <a:rPr lang="en-US" altLang="zh-CN" sz="1800" kern="0" dirty="0">
                <a:ea typeface="宋体" pitchFamily="2" charset="-122"/>
              </a:rPr>
              <a:t>~8</a:t>
            </a:r>
            <a:r>
              <a:rPr lang="zh-CN" altLang="en-US" sz="1800" kern="0" dirty="0">
                <a:ea typeface="宋体" pitchFamily="2" charset="-122"/>
              </a:rPr>
              <a:t>月</a:t>
            </a:r>
            <a:r>
              <a:rPr lang="en-US" altLang="zh-CN" sz="1800" kern="0" dirty="0">
                <a:ea typeface="宋体" pitchFamily="2" charset="-122"/>
              </a:rPr>
              <a:t>30</a:t>
            </a:r>
            <a:r>
              <a:rPr lang="zh-CN" altLang="en-US" sz="1800" kern="0" dirty="0">
                <a:ea typeface="宋体" pitchFamily="2" charset="-122"/>
              </a:rPr>
              <a:t>日</a:t>
            </a:r>
          </a:p>
          <a:p>
            <a:pPr lvl="1">
              <a:spcBef>
                <a:spcPct val="50000"/>
              </a:spcBef>
            </a:pPr>
            <a:r>
              <a:rPr lang="zh-CN" altLang="en-US" sz="1800" kern="0" dirty="0">
                <a:ea typeface="宋体" pitchFamily="2" charset="-122"/>
              </a:rPr>
              <a:t>系统开发  </a:t>
            </a:r>
            <a:r>
              <a:rPr lang="en-US" altLang="zh-CN" sz="1800" kern="0" dirty="0">
                <a:solidFill>
                  <a:schemeClr val="tx2"/>
                </a:solidFill>
                <a:ea typeface="宋体" pitchFamily="2" charset="-122"/>
              </a:rPr>
              <a:t>9</a:t>
            </a:r>
            <a:r>
              <a:rPr lang="zh-CN" altLang="en-US" sz="1800" kern="0" dirty="0">
                <a:solidFill>
                  <a:schemeClr val="tx2"/>
                </a:solidFill>
                <a:ea typeface="宋体" pitchFamily="2" charset="-122"/>
              </a:rPr>
              <a:t>月</a:t>
            </a:r>
            <a:r>
              <a:rPr lang="en-US" altLang="zh-CN" sz="1800" kern="0" dirty="0">
                <a:solidFill>
                  <a:schemeClr val="tx2"/>
                </a:solidFill>
                <a:ea typeface="宋体" pitchFamily="2" charset="-122"/>
              </a:rPr>
              <a:t>1</a:t>
            </a:r>
            <a:r>
              <a:rPr lang="zh-CN" altLang="en-US" sz="1800" kern="0" dirty="0">
                <a:solidFill>
                  <a:schemeClr val="tx2"/>
                </a:solidFill>
                <a:ea typeface="宋体" pitchFamily="2" charset="-122"/>
              </a:rPr>
              <a:t>日</a:t>
            </a:r>
            <a:r>
              <a:rPr lang="en-US" altLang="zh-CN" sz="1800" kern="0" dirty="0">
                <a:solidFill>
                  <a:schemeClr val="tx2"/>
                </a:solidFill>
                <a:ea typeface="宋体" pitchFamily="2" charset="-122"/>
              </a:rPr>
              <a:t>~11</a:t>
            </a:r>
            <a:r>
              <a:rPr lang="zh-CN" altLang="en-US" sz="1800" kern="0" dirty="0">
                <a:solidFill>
                  <a:schemeClr val="tx2"/>
                </a:solidFill>
                <a:ea typeface="宋体" pitchFamily="2" charset="-122"/>
              </a:rPr>
              <a:t>月</a:t>
            </a:r>
            <a:r>
              <a:rPr lang="en-US" altLang="zh-CN" sz="1800" kern="0" dirty="0">
                <a:solidFill>
                  <a:schemeClr val="tx2"/>
                </a:solidFill>
                <a:ea typeface="宋体" pitchFamily="2" charset="-122"/>
              </a:rPr>
              <a:t>30</a:t>
            </a:r>
            <a:r>
              <a:rPr lang="zh-CN" altLang="en-US" sz="1800" kern="0" dirty="0">
                <a:solidFill>
                  <a:schemeClr val="tx2"/>
                </a:solidFill>
                <a:ea typeface="宋体" pitchFamily="2" charset="-122"/>
              </a:rPr>
              <a:t>日</a:t>
            </a:r>
          </a:p>
          <a:p>
            <a:pPr lvl="1">
              <a:spcBef>
                <a:spcPct val="50000"/>
              </a:spcBef>
            </a:pPr>
            <a:r>
              <a:rPr lang="zh-CN" altLang="en-US" sz="1800" kern="0" dirty="0">
                <a:ea typeface="宋体" pitchFamily="2" charset="-122"/>
              </a:rPr>
              <a:t>测试   </a:t>
            </a:r>
            <a:r>
              <a:rPr lang="en-US" altLang="zh-CN" sz="1800" kern="0" dirty="0">
                <a:ea typeface="宋体" pitchFamily="2" charset="-122"/>
              </a:rPr>
              <a:t>12</a:t>
            </a:r>
            <a:r>
              <a:rPr lang="zh-CN" altLang="en-US" sz="1800" kern="0" dirty="0">
                <a:ea typeface="宋体" pitchFamily="2" charset="-122"/>
              </a:rPr>
              <a:t>月</a:t>
            </a:r>
            <a:r>
              <a:rPr lang="en-US" altLang="zh-CN" sz="1800" kern="0" dirty="0">
                <a:ea typeface="宋体" pitchFamily="2" charset="-122"/>
              </a:rPr>
              <a:t>1</a:t>
            </a:r>
            <a:r>
              <a:rPr lang="zh-CN" altLang="en-US" sz="1800" kern="0" dirty="0">
                <a:ea typeface="宋体" pitchFamily="2" charset="-122"/>
              </a:rPr>
              <a:t>日</a:t>
            </a:r>
            <a:r>
              <a:rPr lang="en-US" altLang="zh-CN" sz="1800" kern="0" dirty="0">
                <a:ea typeface="宋体" pitchFamily="2" charset="-122"/>
              </a:rPr>
              <a:t>~12</a:t>
            </a:r>
            <a:r>
              <a:rPr lang="zh-CN" altLang="en-US" sz="1800" kern="0" dirty="0">
                <a:ea typeface="宋体" pitchFamily="2" charset="-122"/>
              </a:rPr>
              <a:t>月</a:t>
            </a:r>
            <a:r>
              <a:rPr lang="en-US" altLang="zh-CN" sz="1800" kern="0" dirty="0">
                <a:ea typeface="宋体" pitchFamily="2" charset="-122"/>
              </a:rPr>
              <a:t>25</a:t>
            </a:r>
            <a:r>
              <a:rPr lang="zh-CN" altLang="en-US" sz="1800" kern="0" dirty="0">
                <a:ea typeface="宋体" pitchFamily="2" charset="-122"/>
              </a:rPr>
              <a:t>日</a:t>
            </a:r>
          </a:p>
          <a:p>
            <a:pPr lvl="1">
              <a:spcBef>
                <a:spcPct val="50000"/>
              </a:spcBef>
            </a:pPr>
            <a:r>
              <a:rPr lang="zh-CN" altLang="en-US" sz="1800" kern="0" dirty="0">
                <a:ea typeface="宋体" pitchFamily="2" charset="-122"/>
              </a:rPr>
              <a:t>用户培训    </a:t>
            </a:r>
            <a:r>
              <a:rPr lang="en-US" altLang="zh-CN" sz="1800" kern="0" dirty="0">
                <a:ea typeface="宋体" pitchFamily="2" charset="-122"/>
              </a:rPr>
              <a:t>12</a:t>
            </a:r>
            <a:r>
              <a:rPr lang="zh-CN" altLang="en-US" sz="1800" kern="0" dirty="0">
                <a:ea typeface="宋体" pitchFamily="2" charset="-122"/>
              </a:rPr>
              <a:t>月</a:t>
            </a:r>
            <a:r>
              <a:rPr lang="en-US" altLang="zh-CN" sz="1800" kern="0" dirty="0">
                <a:ea typeface="宋体" pitchFamily="2" charset="-122"/>
              </a:rPr>
              <a:t>26</a:t>
            </a:r>
            <a:r>
              <a:rPr lang="zh-CN" altLang="en-US" sz="1800" kern="0" dirty="0">
                <a:ea typeface="宋体" pitchFamily="2" charset="-122"/>
              </a:rPr>
              <a:t>日</a:t>
            </a:r>
            <a:r>
              <a:rPr lang="en-US" altLang="zh-CN" sz="1800" kern="0" dirty="0">
                <a:ea typeface="宋体" pitchFamily="2" charset="-122"/>
              </a:rPr>
              <a:t>~12</a:t>
            </a:r>
            <a:r>
              <a:rPr lang="zh-CN" altLang="en-US" sz="1800" kern="0" dirty="0">
                <a:ea typeface="宋体" pitchFamily="2" charset="-122"/>
              </a:rPr>
              <a:t>月</a:t>
            </a:r>
            <a:r>
              <a:rPr lang="en-US" altLang="zh-CN" sz="1800" kern="0" dirty="0">
                <a:ea typeface="宋体" pitchFamily="2" charset="-122"/>
              </a:rPr>
              <a:t>27</a:t>
            </a:r>
            <a:r>
              <a:rPr lang="zh-CN" altLang="en-US" sz="1800" kern="0" dirty="0">
                <a:ea typeface="宋体" pitchFamily="2" charset="-122"/>
              </a:rPr>
              <a:t>日</a:t>
            </a:r>
          </a:p>
          <a:p>
            <a:pPr lvl="1">
              <a:spcBef>
                <a:spcPct val="50000"/>
              </a:spcBef>
            </a:pPr>
            <a:r>
              <a:rPr lang="zh-CN" altLang="en-US" sz="1800" kern="0" dirty="0">
                <a:ea typeface="宋体" pitchFamily="2" charset="-122"/>
              </a:rPr>
              <a:t>系统上线    </a:t>
            </a:r>
            <a:r>
              <a:rPr lang="en-US" altLang="zh-CN" sz="1800" kern="0" dirty="0">
                <a:ea typeface="宋体" pitchFamily="2" charset="-122"/>
              </a:rPr>
              <a:t>12</a:t>
            </a:r>
            <a:r>
              <a:rPr lang="zh-CN" altLang="en-US" sz="1800" kern="0" dirty="0">
                <a:ea typeface="宋体" pitchFamily="2" charset="-122"/>
              </a:rPr>
              <a:t>月</a:t>
            </a:r>
            <a:r>
              <a:rPr lang="en-US" altLang="zh-CN" sz="1800" kern="0" dirty="0">
                <a:ea typeface="宋体" pitchFamily="2" charset="-122"/>
              </a:rPr>
              <a:t>28</a:t>
            </a:r>
            <a:r>
              <a:rPr lang="zh-CN" altLang="en-US" sz="1800" kern="0" dirty="0">
                <a:ea typeface="宋体" pitchFamily="2" charset="-122"/>
              </a:rPr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3840501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b="1">
                <a:ea typeface="宋体" pitchFamily="2" charset="-122"/>
              </a:rPr>
              <a:t>会议议程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99232" y="1556792"/>
            <a:ext cx="8280400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200" b="1" kern="0" dirty="0">
                <a:ea typeface="宋体" pitchFamily="2" charset="-122"/>
              </a:rPr>
              <a:t>项目背景、目标、范围</a:t>
            </a:r>
            <a:endParaRPr lang="en-US" altLang="zh-CN" sz="2200" b="1" kern="0" dirty="0">
              <a:ea typeface="宋体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2200" b="1" kern="0" dirty="0">
                <a:ea typeface="宋体" pitchFamily="2" charset="-122"/>
              </a:rPr>
              <a:t>项目</a:t>
            </a:r>
            <a:r>
              <a:rPr lang="zh-CN" altLang="en-US" sz="2200" b="1" kern="0" dirty="0">
                <a:ea typeface="宋体" pitchFamily="2" charset="-122"/>
              </a:rPr>
              <a:t>总体</a:t>
            </a:r>
            <a:r>
              <a:rPr lang="zh-CN" altLang="zh-CN" sz="2200" b="1" kern="0" dirty="0">
                <a:ea typeface="宋体" pitchFamily="2" charset="-122"/>
              </a:rPr>
              <a:t>计划</a:t>
            </a:r>
            <a:endParaRPr lang="zh-CN" altLang="en-US" sz="2200" b="1" kern="0" dirty="0">
              <a:ea typeface="宋体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2200" b="1" kern="0" dirty="0">
                <a:ea typeface="宋体" pitchFamily="2" charset="-122"/>
              </a:rPr>
              <a:t>组织架构</a:t>
            </a:r>
            <a:r>
              <a:rPr lang="zh-CN" altLang="en-US" sz="2200" b="1" kern="0" dirty="0">
                <a:ea typeface="宋体" pitchFamily="2" charset="-122"/>
              </a:rPr>
              <a:t>及职责分工 </a:t>
            </a:r>
          </a:p>
          <a:p>
            <a:pPr>
              <a:spcBef>
                <a:spcPct val="50000"/>
              </a:spcBef>
            </a:pPr>
            <a:r>
              <a:rPr lang="zh-CN" altLang="en-US" sz="2200" b="1" dirty="0">
                <a:ea typeface="宋体" pitchFamily="2" charset="-122"/>
              </a:rPr>
              <a:t>项目风险分析、关键点</a:t>
            </a:r>
          </a:p>
          <a:p>
            <a:pPr>
              <a:spcBef>
                <a:spcPct val="50000"/>
              </a:spcBef>
            </a:pPr>
            <a:r>
              <a:rPr lang="zh-CN" altLang="zh-CN" sz="2200" b="1" kern="0" dirty="0">
                <a:ea typeface="宋体" pitchFamily="2" charset="-122"/>
              </a:rPr>
              <a:t>项目管理规范</a:t>
            </a:r>
          </a:p>
          <a:p>
            <a:pPr lvl="1"/>
            <a:endParaRPr lang="zh-CN" altLang="en-US" sz="2200" b="1" kern="0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99232" y="2564904"/>
            <a:ext cx="5761037" cy="504056"/>
          </a:xfrm>
          <a:prstGeom prst="rect">
            <a:avLst/>
          </a:prstGeom>
          <a:solidFill>
            <a:srgbClr val="99CC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6876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b="1" dirty="0"/>
              <a:t>项目组织架构</a:t>
            </a:r>
            <a:endParaRPr lang="en-US" altLang="zh-CN" b="1" dirty="0"/>
          </a:p>
        </p:txBody>
      </p:sp>
      <p:sp>
        <p:nvSpPr>
          <p:cNvPr id="21" name="Rectangle 4"/>
          <p:cNvSpPr>
            <a:spLocks noChangeAspect="1" noChangeArrowheads="1"/>
          </p:cNvSpPr>
          <p:nvPr/>
        </p:nvSpPr>
        <p:spPr bwMode="gray">
          <a:xfrm>
            <a:off x="3276600" y="1484784"/>
            <a:ext cx="2232025" cy="668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CN" altLang="en-US" sz="1200" b="1" dirty="0">
                <a:latin typeface="Arial" charset="0"/>
                <a:cs typeface="Arial" charset="0"/>
              </a:rPr>
              <a:t>项目经理</a:t>
            </a:r>
          </a:p>
          <a:p>
            <a:pPr algn="ctr"/>
            <a:r>
              <a:rPr lang="zh-CN" altLang="en-US" sz="1200" dirty="0">
                <a:latin typeface="Arial" charset="0"/>
                <a:cs typeface="Arial" charset="0"/>
              </a:rPr>
              <a:t> </a:t>
            </a:r>
            <a:r>
              <a:rPr lang="en-US" altLang="zh-CN" sz="1200" dirty="0">
                <a:latin typeface="Arial" charset="0"/>
                <a:cs typeface="Arial" charset="0"/>
              </a:rPr>
              <a:t>xxx</a:t>
            </a:r>
          </a:p>
        </p:txBody>
      </p:sp>
      <p:sp>
        <p:nvSpPr>
          <p:cNvPr id="24" name="Rectangle 8"/>
          <p:cNvSpPr>
            <a:spLocks noChangeAspect="1" noChangeArrowheads="1"/>
          </p:cNvSpPr>
          <p:nvPr/>
        </p:nvSpPr>
        <p:spPr bwMode="gray">
          <a:xfrm>
            <a:off x="715628" y="3742447"/>
            <a:ext cx="1514227" cy="43497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zh-CN" altLang="en-US" sz="1200" b="1" dirty="0">
                <a:solidFill>
                  <a:schemeClr val="accent3"/>
                </a:solidFill>
                <a:latin typeface="Arial" charset="0"/>
                <a:cs typeface="Arial" charset="0"/>
              </a:rPr>
              <a:t>开发组</a:t>
            </a:r>
          </a:p>
        </p:txBody>
      </p:sp>
      <p:sp>
        <p:nvSpPr>
          <p:cNvPr id="25" name="Rectangle 9"/>
          <p:cNvSpPr>
            <a:spLocks noChangeAspect="1" noChangeArrowheads="1"/>
          </p:cNvSpPr>
          <p:nvPr/>
        </p:nvSpPr>
        <p:spPr bwMode="gray">
          <a:xfrm>
            <a:off x="7133778" y="3717032"/>
            <a:ext cx="1368152" cy="43497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zh-CN" altLang="en-US" sz="1200" b="1" dirty="0">
                <a:solidFill>
                  <a:schemeClr val="accent3"/>
                </a:solidFill>
                <a:latin typeface="Arial" charset="0"/>
                <a:cs typeface="Arial" charset="0"/>
              </a:rPr>
              <a:t>业务组</a:t>
            </a:r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gray">
          <a:xfrm>
            <a:off x="7133778" y="4315045"/>
            <a:ext cx="1368152" cy="886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4572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228600" indent="-114300"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10000"/>
              </a:spcBef>
            </a:pPr>
            <a:r>
              <a:rPr lang="zh-CN" altLang="en-US" sz="1200" b="1" u="sng" dirty="0">
                <a:solidFill>
                  <a:schemeClr val="accent2"/>
                </a:solidFill>
                <a:latin typeface="Arial" charset="0"/>
                <a:cs typeface="Arial" charset="0"/>
              </a:rPr>
              <a:t>需求分析师</a:t>
            </a:r>
            <a:endParaRPr lang="en-US" altLang="zh-CN" sz="1200" b="1" u="sng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>
              <a:spcBef>
                <a:spcPct val="10000"/>
              </a:spcBef>
            </a:pPr>
            <a:r>
              <a:rPr lang="en-US" altLang="zh-CN" sz="1200" dirty="0"/>
              <a:t>xxx</a:t>
            </a:r>
          </a:p>
          <a:p>
            <a:pPr>
              <a:spcBef>
                <a:spcPct val="10000"/>
              </a:spcBef>
            </a:pPr>
            <a:r>
              <a:rPr lang="zh-CN" altLang="en-US" sz="1200" b="1" u="sng" dirty="0">
                <a:solidFill>
                  <a:schemeClr val="accent6"/>
                </a:solidFill>
              </a:rPr>
              <a:t>需求工程师</a:t>
            </a:r>
            <a:endParaRPr lang="en-US" altLang="zh-CN" sz="1200" b="1" u="sng" dirty="0">
              <a:solidFill>
                <a:schemeClr val="accent6"/>
              </a:solidFill>
            </a:endParaRPr>
          </a:p>
          <a:p>
            <a:pPr>
              <a:spcBef>
                <a:spcPct val="10000"/>
              </a:spcBef>
            </a:pPr>
            <a:r>
              <a:rPr lang="en-US" altLang="zh-CN" sz="1200" dirty="0"/>
              <a:t>xxx</a:t>
            </a:r>
          </a:p>
        </p:txBody>
      </p:sp>
      <p:sp>
        <p:nvSpPr>
          <p:cNvPr id="31" name="Rectangle 16"/>
          <p:cNvSpPr>
            <a:spLocks noChangeAspect="1" noChangeArrowheads="1"/>
          </p:cNvSpPr>
          <p:nvPr/>
        </p:nvSpPr>
        <p:spPr bwMode="gray">
          <a:xfrm>
            <a:off x="3276600" y="2387922"/>
            <a:ext cx="2232025" cy="681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45720"/>
          <a:lstStyle/>
          <a:p>
            <a:pPr algn="ctr" eaLnBrk="0" hangingPunct="0">
              <a:spcBef>
                <a:spcPct val="10000"/>
              </a:spcBef>
            </a:pPr>
            <a:r>
              <a:rPr lang="zh-CN" altLang="en-US" sz="1200" b="1" dirty="0">
                <a:latin typeface="Arial" charset="0"/>
                <a:cs typeface="Arial" charset="0"/>
              </a:rPr>
              <a:t>项目执行协调负责人</a:t>
            </a:r>
            <a:endParaRPr lang="en-US" altLang="zh-CN" sz="1200" b="1" dirty="0">
              <a:latin typeface="Arial" charset="0"/>
              <a:cs typeface="Arial" charset="0"/>
            </a:endParaRPr>
          </a:p>
          <a:p>
            <a:pPr algn="ctr" eaLnBrk="0" hangingPunct="0">
              <a:spcBef>
                <a:spcPct val="10000"/>
              </a:spcBef>
            </a:pPr>
            <a:r>
              <a:rPr lang="en-US" altLang="zh-CN" sz="1200" dirty="0">
                <a:latin typeface="Arial" charset="0"/>
                <a:cs typeface="Arial" charset="0"/>
              </a:rPr>
              <a:t>xxx</a:t>
            </a:r>
            <a:r>
              <a:rPr lang="zh-CN" altLang="en-US" sz="1200" dirty="0">
                <a:latin typeface="Arial" charset="0"/>
                <a:cs typeface="Arial" charset="0"/>
              </a:rPr>
              <a:t>、</a:t>
            </a:r>
            <a:r>
              <a:rPr lang="en-US" altLang="zh-CN" sz="1200" dirty="0">
                <a:latin typeface="Arial" charset="0"/>
                <a:cs typeface="Arial" charset="0"/>
              </a:rPr>
              <a:t>xxx</a:t>
            </a:r>
            <a:endParaRPr lang="en-US" altLang="zh-CN" sz="1200" dirty="0"/>
          </a:p>
        </p:txBody>
      </p:sp>
      <p:cxnSp>
        <p:nvCxnSpPr>
          <p:cNvPr id="33" name="AutoShape 18"/>
          <p:cNvCxnSpPr>
            <a:cxnSpLocks noChangeShapeType="1"/>
            <a:stCxn id="21" idx="2"/>
            <a:endCxn id="31" idx="0"/>
          </p:cNvCxnSpPr>
          <p:nvPr/>
        </p:nvCxnSpPr>
        <p:spPr bwMode="auto">
          <a:xfrm>
            <a:off x="4392613" y="2153121"/>
            <a:ext cx="0" cy="23480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" name="Text Box 20"/>
          <p:cNvSpPr txBox="1">
            <a:spLocks noChangeArrowheads="1"/>
          </p:cNvSpPr>
          <p:nvPr/>
        </p:nvSpPr>
        <p:spPr bwMode="gray">
          <a:xfrm>
            <a:off x="539552" y="4344720"/>
            <a:ext cx="1510568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4572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228600" indent="-114300"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marL="114300" lvl="1" indent="0">
              <a:spcBef>
                <a:spcPct val="10000"/>
              </a:spcBef>
            </a:pPr>
            <a:r>
              <a:rPr lang="zh-CN" altLang="en-US" sz="1200" b="1" u="sng" dirty="0">
                <a:solidFill>
                  <a:schemeClr val="accent2"/>
                </a:solidFill>
                <a:latin typeface="Arial" charset="0"/>
                <a:cs typeface="Arial" charset="0"/>
              </a:rPr>
              <a:t>技术经理</a:t>
            </a:r>
            <a:endParaRPr lang="en-US" altLang="zh-CN" sz="1200" b="1" u="sng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marL="114300" lvl="1" indent="0">
              <a:spcBef>
                <a:spcPct val="10000"/>
              </a:spcBef>
            </a:pPr>
            <a:r>
              <a:rPr lang="en-US" altLang="zh-CN" sz="1200" dirty="0">
                <a:latin typeface="Arial" charset="0"/>
                <a:cs typeface="Arial" charset="0"/>
              </a:rPr>
              <a:t>xxx</a:t>
            </a:r>
          </a:p>
          <a:p>
            <a:pPr marL="114300" lvl="1" indent="0">
              <a:spcBef>
                <a:spcPct val="10000"/>
              </a:spcBef>
            </a:pPr>
            <a:r>
              <a:rPr lang="zh-CN" altLang="en-US" sz="1200" b="1" u="sng" dirty="0">
                <a:solidFill>
                  <a:schemeClr val="accent2"/>
                </a:solidFill>
                <a:latin typeface="Arial" charset="0"/>
                <a:cs typeface="Arial" charset="0"/>
              </a:rPr>
              <a:t>开发经理</a:t>
            </a:r>
            <a:endParaRPr lang="en-US" altLang="zh-CN" sz="1200" b="1" u="sng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marL="114300" lvl="1" indent="0">
              <a:spcBef>
                <a:spcPct val="10000"/>
              </a:spcBef>
            </a:pPr>
            <a:r>
              <a:rPr lang="en-US" altLang="zh-CN" sz="1200" dirty="0">
                <a:latin typeface="Arial" charset="0"/>
                <a:cs typeface="Arial" charset="0"/>
              </a:rPr>
              <a:t>xxx</a:t>
            </a:r>
          </a:p>
          <a:p>
            <a:pPr marL="114300" lvl="1" indent="0">
              <a:spcBef>
                <a:spcPct val="10000"/>
              </a:spcBef>
            </a:pPr>
            <a:r>
              <a:rPr lang="zh-CN" altLang="en-US" sz="1200" b="1" u="sng" dirty="0">
                <a:solidFill>
                  <a:schemeClr val="accent2"/>
                </a:solidFill>
                <a:latin typeface="Arial" charset="0"/>
                <a:cs typeface="Arial" charset="0"/>
              </a:rPr>
              <a:t>开发工程师</a:t>
            </a:r>
            <a:endParaRPr lang="en-US" altLang="zh-CN" sz="1200" b="1" u="sng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marL="114300" lvl="1" indent="0">
              <a:spcBef>
                <a:spcPct val="10000"/>
              </a:spcBef>
            </a:pPr>
            <a:r>
              <a:rPr lang="en-US" altLang="zh-CN" sz="1200" dirty="0">
                <a:latin typeface="Arial" charset="0"/>
                <a:cs typeface="Arial" charset="0"/>
              </a:rPr>
              <a:t>xxx</a:t>
            </a:r>
            <a:endParaRPr lang="zh-CN" altLang="en-US" sz="1200" dirty="0">
              <a:latin typeface="Arial" charset="0"/>
              <a:cs typeface="Arial" charset="0"/>
            </a:endParaRPr>
          </a:p>
        </p:txBody>
      </p:sp>
      <p:sp>
        <p:nvSpPr>
          <p:cNvPr id="14" name="Rectangle 8"/>
          <p:cNvSpPr>
            <a:spLocks noChangeAspect="1" noChangeArrowheads="1"/>
          </p:cNvSpPr>
          <p:nvPr/>
        </p:nvSpPr>
        <p:spPr bwMode="gray">
          <a:xfrm>
            <a:off x="2843808" y="3717032"/>
            <a:ext cx="1441475" cy="43497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zh-CN" altLang="en-US" sz="1200" b="1" dirty="0">
                <a:solidFill>
                  <a:schemeClr val="accent3"/>
                </a:solidFill>
                <a:latin typeface="Arial" charset="0"/>
                <a:cs typeface="Arial" charset="0"/>
              </a:rPr>
              <a:t>数据组</a:t>
            </a:r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gray">
          <a:xfrm>
            <a:off x="2857155" y="4374162"/>
            <a:ext cx="1570829" cy="886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4572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228600" indent="-114300"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10000"/>
              </a:spcBef>
            </a:pPr>
            <a:r>
              <a:rPr lang="zh-CN" altLang="en-US" sz="1200" b="1" u="sng" dirty="0">
                <a:solidFill>
                  <a:schemeClr val="accent2"/>
                </a:solidFill>
                <a:latin typeface="Arial" charset="0"/>
                <a:cs typeface="Arial" charset="0"/>
              </a:rPr>
              <a:t>数据经理</a:t>
            </a:r>
            <a:endParaRPr lang="en-US" altLang="zh-CN" sz="1200" b="1" u="sng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>
              <a:spcBef>
                <a:spcPct val="10000"/>
              </a:spcBef>
            </a:pPr>
            <a:r>
              <a:rPr lang="en-US" altLang="zh-CN" sz="1200" dirty="0">
                <a:solidFill>
                  <a:schemeClr val="tx2"/>
                </a:solidFill>
                <a:latin typeface="Arial" charset="0"/>
                <a:cs typeface="Arial" charset="0"/>
              </a:rPr>
              <a:t>xxx</a:t>
            </a:r>
          </a:p>
          <a:p>
            <a:pPr>
              <a:spcBef>
                <a:spcPct val="10000"/>
              </a:spcBef>
            </a:pPr>
            <a:r>
              <a:rPr lang="zh-CN" altLang="en-US" sz="1200" b="1" u="sng" dirty="0">
                <a:solidFill>
                  <a:schemeClr val="accent6"/>
                </a:solidFill>
                <a:latin typeface="Arial" charset="0"/>
                <a:cs typeface="Arial" charset="0"/>
              </a:rPr>
              <a:t>数据工程师</a:t>
            </a:r>
            <a:endParaRPr lang="en-US" altLang="zh-CN" sz="1200" b="1" u="sng" dirty="0">
              <a:solidFill>
                <a:schemeClr val="accent6"/>
              </a:solidFill>
              <a:latin typeface="Arial" charset="0"/>
              <a:cs typeface="Arial" charset="0"/>
            </a:endParaRPr>
          </a:p>
          <a:p>
            <a:pPr>
              <a:spcBef>
                <a:spcPct val="10000"/>
              </a:spcBef>
            </a:pPr>
            <a:r>
              <a:rPr lang="en-US" altLang="zh-CN" sz="1200" dirty="0">
                <a:solidFill>
                  <a:schemeClr val="tx2"/>
                </a:solidFill>
                <a:latin typeface="Arial" charset="0"/>
                <a:cs typeface="Arial" charset="0"/>
              </a:rPr>
              <a:t>xxx</a:t>
            </a:r>
          </a:p>
        </p:txBody>
      </p:sp>
      <p:sp>
        <p:nvSpPr>
          <p:cNvPr id="16" name="Rectangle 8"/>
          <p:cNvSpPr>
            <a:spLocks noChangeAspect="1" noChangeArrowheads="1"/>
          </p:cNvSpPr>
          <p:nvPr/>
        </p:nvSpPr>
        <p:spPr bwMode="gray">
          <a:xfrm>
            <a:off x="5076056" y="3717032"/>
            <a:ext cx="1440160" cy="43497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zh-CN" altLang="en-US" sz="1200" b="1" dirty="0">
                <a:solidFill>
                  <a:schemeClr val="accent3"/>
                </a:solidFill>
                <a:latin typeface="Arial" charset="0"/>
                <a:cs typeface="Arial" charset="0"/>
              </a:rPr>
              <a:t>质量组</a:t>
            </a:r>
          </a:p>
        </p:txBody>
      </p:sp>
      <p:sp>
        <p:nvSpPr>
          <p:cNvPr id="19" name="Text Box 14"/>
          <p:cNvSpPr txBox="1">
            <a:spLocks noChangeArrowheads="1"/>
          </p:cNvSpPr>
          <p:nvPr/>
        </p:nvSpPr>
        <p:spPr bwMode="gray">
          <a:xfrm>
            <a:off x="5136788" y="4365105"/>
            <a:ext cx="1379428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4572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228600" indent="-114300"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marL="114300" lvl="1" indent="0">
              <a:spcBef>
                <a:spcPct val="10000"/>
              </a:spcBef>
            </a:pPr>
            <a:r>
              <a:rPr lang="zh-CN" altLang="en-US" sz="1200" b="1" u="sng" dirty="0">
                <a:solidFill>
                  <a:schemeClr val="accent6"/>
                </a:solidFill>
                <a:latin typeface="Arial" charset="0"/>
                <a:cs typeface="Arial" charset="0"/>
              </a:rPr>
              <a:t>测试组长</a:t>
            </a:r>
            <a:endParaRPr lang="en-US" altLang="zh-CN" sz="1200" b="1" u="sng" dirty="0">
              <a:solidFill>
                <a:schemeClr val="accent6"/>
              </a:solidFill>
              <a:latin typeface="Arial" charset="0"/>
              <a:cs typeface="Arial" charset="0"/>
            </a:endParaRPr>
          </a:p>
          <a:p>
            <a:pPr marL="114300" lvl="1" indent="0">
              <a:spcBef>
                <a:spcPct val="10000"/>
              </a:spcBef>
            </a:pPr>
            <a:r>
              <a:rPr lang="en-US" altLang="zh-CN" sz="1200" dirty="0">
                <a:latin typeface="Arial" charset="0"/>
                <a:cs typeface="Arial" charset="0"/>
              </a:rPr>
              <a:t>xxx</a:t>
            </a:r>
          </a:p>
          <a:p>
            <a:pPr marL="114300" lvl="1" indent="0">
              <a:spcBef>
                <a:spcPct val="10000"/>
              </a:spcBef>
            </a:pPr>
            <a:r>
              <a:rPr lang="zh-CN" altLang="en-US" sz="1200" b="1" u="sng" dirty="0">
                <a:solidFill>
                  <a:schemeClr val="accent6"/>
                </a:solidFill>
                <a:latin typeface="Arial" charset="0"/>
                <a:cs typeface="Arial" charset="0"/>
              </a:rPr>
              <a:t>测试工程师</a:t>
            </a:r>
            <a:endParaRPr lang="en-US" altLang="zh-CN" sz="1200" b="1" u="sng" dirty="0">
              <a:solidFill>
                <a:schemeClr val="accent6"/>
              </a:solidFill>
              <a:latin typeface="Arial" charset="0"/>
              <a:cs typeface="Arial" charset="0"/>
            </a:endParaRPr>
          </a:p>
          <a:p>
            <a:pPr marL="114300" lvl="1" indent="0">
              <a:spcBef>
                <a:spcPct val="10000"/>
              </a:spcBef>
            </a:pPr>
            <a:r>
              <a:rPr lang="en-US" altLang="zh-CN" sz="1200" dirty="0">
                <a:latin typeface="Arial" charset="0"/>
                <a:cs typeface="Arial" charset="0"/>
              </a:rPr>
              <a:t>xxx</a:t>
            </a:r>
            <a:endParaRPr lang="en-US" altLang="zh-CN" sz="1200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114300" lvl="1" indent="0">
              <a:spcBef>
                <a:spcPct val="10000"/>
              </a:spcBef>
            </a:pPr>
            <a:endParaRPr lang="en-US" altLang="zh-CN" sz="1200" dirty="0"/>
          </a:p>
          <a:p>
            <a:pPr marL="114300" lvl="1" indent="0">
              <a:spcBef>
                <a:spcPct val="10000"/>
              </a:spcBef>
            </a:pPr>
            <a:endParaRPr lang="en-US" altLang="zh-CN" sz="1200" dirty="0"/>
          </a:p>
        </p:txBody>
      </p:sp>
      <p:cxnSp>
        <p:nvCxnSpPr>
          <p:cNvPr id="9" name="Elbow Connector 8"/>
          <p:cNvCxnSpPr>
            <a:stCxn id="31" idx="2"/>
            <a:endCxn id="25" idx="0"/>
          </p:cNvCxnSpPr>
          <p:nvPr/>
        </p:nvCxnSpPr>
        <p:spPr>
          <a:xfrm rot="16200000" flipH="1">
            <a:off x="5781197" y="1680375"/>
            <a:ext cx="648072" cy="342524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31" idx="2"/>
            <a:endCxn id="24" idx="0"/>
          </p:cNvCxnSpPr>
          <p:nvPr/>
        </p:nvCxnSpPr>
        <p:spPr>
          <a:xfrm rot="5400000">
            <a:off x="2595935" y="1945768"/>
            <a:ext cx="673487" cy="291987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材纹理">
  <a:themeElements>
    <a:clrScheme name="木材纹理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材纹理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材纹理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{370C4044-8D50-224A-BD6F-DD352CCD8B12}tf10001070</Template>
  <TotalTime>3405</TotalTime>
  <Words>964</Words>
  <Application>Microsoft Macintosh PowerPoint</Application>
  <PresentationFormat>全屏显示(4:3)</PresentationFormat>
  <Paragraphs>239</Paragraphs>
  <Slides>19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0" baseType="lpstr">
      <vt:lpstr>等线</vt:lpstr>
      <vt:lpstr>宋体</vt:lpstr>
      <vt:lpstr>微软雅黑</vt:lpstr>
      <vt:lpstr>Arial</vt:lpstr>
      <vt:lpstr>Calibri</vt:lpstr>
      <vt:lpstr>Rockwell</vt:lpstr>
      <vt:lpstr>Rockwell Condensed</vt:lpstr>
      <vt:lpstr>Rockwell Extra Bold</vt:lpstr>
      <vt:lpstr>Times New Roman</vt:lpstr>
      <vt:lpstr>Wingdings</vt:lpstr>
      <vt:lpstr>木材纹理</vt:lpstr>
      <vt:lpstr>PowerPoint 演示文稿</vt:lpstr>
      <vt:lpstr>会议议程</vt:lpstr>
      <vt:lpstr>项目背景</vt:lpstr>
      <vt:lpstr>项目目标</vt:lpstr>
      <vt:lpstr>项目范围</vt:lpstr>
      <vt:lpstr>会议议程</vt:lpstr>
      <vt:lpstr>项目总体计划</vt:lpstr>
      <vt:lpstr>会议议程</vt:lpstr>
      <vt:lpstr>项目组织架构</vt:lpstr>
      <vt:lpstr>职责分工</vt:lpstr>
      <vt:lpstr>职能分工</vt:lpstr>
      <vt:lpstr>会议议程</vt:lpstr>
      <vt:lpstr>PowerPoint 演示文稿</vt:lpstr>
      <vt:lpstr>项目实施关键点 </vt:lpstr>
      <vt:lpstr>会议议程</vt:lpstr>
      <vt:lpstr>项目实施约束</vt:lpstr>
      <vt:lpstr>项目变更冻结</vt:lpstr>
      <vt:lpstr>项目沟通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Xiong, Vicky Shengli</dc:creator>
  <cp:lastModifiedBy>AM6241</cp:lastModifiedBy>
  <cp:revision>500</cp:revision>
  <dcterms:created xsi:type="dcterms:W3CDTF">1601-01-01T00:00:00Z</dcterms:created>
  <dcterms:modified xsi:type="dcterms:W3CDTF">2020-03-30T04:19:50Z</dcterms:modified>
</cp:coreProperties>
</file>